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13"/>
  </p:notesMasterIdLst>
  <p:handoutMasterIdLst>
    <p:handoutMasterId r:id="rId14"/>
  </p:handoutMasterIdLst>
  <p:sldIdLst>
    <p:sldId id="589" r:id="rId5"/>
    <p:sldId id="604" r:id="rId6"/>
    <p:sldId id="613" r:id="rId7"/>
    <p:sldId id="610" r:id="rId8"/>
    <p:sldId id="612" r:id="rId9"/>
    <p:sldId id="618" r:id="rId10"/>
    <p:sldId id="619" r:id="rId11"/>
    <p:sldId id="609" r:id="rId12"/>
  </p:sldIdLst>
  <p:sldSz cx="12192000" cy="6858000"/>
  <p:notesSz cx="9931400" cy="14363700"/>
  <p:custDataLst>
    <p:tags r:id="rId1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00FA0-CE28-436D-8A35-2199113BF5B4}" v="774" dt="2025-08-25T09:34:42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0299" autoAdjust="0"/>
  </p:normalViewPr>
  <p:slideViewPr>
    <p:cSldViewPr snapToGrid="0">
      <p:cViewPr varScale="1">
        <p:scale>
          <a:sx n="100" d="100"/>
          <a:sy n="100" d="100"/>
        </p:scale>
        <p:origin x="114" y="60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olomeo Viticchie" userId="f71c854d-c368-4c77-af56-b05acec1cde3" providerId="ADAL" clId="{77400FA0-CE28-436D-8A35-2199113BF5B4}"/>
    <pc:docChg chg="undo custSel addSld delSld modSld modMainMaster">
      <pc:chgData name="Bartolomeo Viticchie" userId="f71c854d-c368-4c77-af56-b05acec1cde3" providerId="ADAL" clId="{77400FA0-CE28-436D-8A35-2199113BF5B4}" dt="2025-08-25T11:16:28.613" v="2844" actId="114"/>
      <pc:docMkLst>
        <pc:docMk/>
      </pc:docMkLst>
      <pc:sldChg chg="modSp mod">
        <pc:chgData name="Bartolomeo Viticchie" userId="f71c854d-c368-4c77-af56-b05acec1cde3" providerId="ADAL" clId="{77400FA0-CE28-436D-8A35-2199113BF5B4}" dt="2025-08-25T11:16:28.613" v="2844" actId="114"/>
        <pc:sldMkLst>
          <pc:docMk/>
          <pc:sldMk cId="0" sldId="589"/>
        </pc:sldMkLst>
        <pc:spChg chg="mod">
          <ac:chgData name="Bartolomeo Viticchie" userId="f71c854d-c368-4c77-af56-b05acec1cde3" providerId="ADAL" clId="{77400FA0-CE28-436D-8A35-2199113BF5B4}" dt="2025-08-25T11:16:28.613" v="2844" actId="114"/>
          <ac:spMkLst>
            <pc:docMk/>
            <pc:sldMk cId="0" sldId="589"/>
            <ac:spMk id="4" creationId="{00000000-0000-0000-0000-000000000000}"/>
          </ac:spMkLst>
        </pc:spChg>
      </pc:sldChg>
      <pc:sldChg chg="addSp delSp modSp mod addAnim delAnim">
        <pc:chgData name="Bartolomeo Viticchie" userId="f71c854d-c368-4c77-af56-b05acec1cde3" providerId="ADAL" clId="{77400FA0-CE28-436D-8A35-2199113BF5B4}" dt="2025-08-25T08:31:36.612" v="2715" actId="14100"/>
        <pc:sldMkLst>
          <pc:docMk/>
          <pc:sldMk cId="2314081490" sldId="604"/>
        </pc:sldMkLst>
        <pc:spChg chg="add del mod">
          <ac:chgData name="Bartolomeo Viticchie" userId="f71c854d-c368-4c77-af56-b05acec1cde3" providerId="ADAL" clId="{77400FA0-CE28-436D-8A35-2199113BF5B4}" dt="2025-08-25T08:31:36.612" v="2715" actId="14100"/>
          <ac:spMkLst>
            <pc:docMk/>
            <pc:sldMk cId="2314081490" sldId="604"/>
            <ac:spMk id="28" creationId="{D158C793-5E40-13F4-DEE7-5E9CB6D9D99D}"/>
          </ac:spMkLst>
        </pc:spChg>
        <pc:spChg chg="add del mod">
          <ac:chgData name="Bartolomeo Viticchie" userId="f71c854d-c368-4c77-af56-b05acec1cde3" providerId="ADAL" clId="{77400FA0-CE28-436D-8A35-2199113BF5B4}" dt="2025-08-25T08:31:29.905" v="2714" actId="20577"/>
          <ac:spMkLst>
            <pc:docMk/>
            <pc:sldMk cId="2314081490" sldId="604"/>
            <ac:spMk id="32" creationId="{9A68308F-2EAE-07F7-3CE0-F61849719E97}"/>
          </ac:spMkLst>
        </pc:spChg>
      </pc:sldChg>
      <pc:sldChg chg="modSp del mod">
        <pc:chgData name="Bartolomeo Viticchie" userId="f71c854d-c368-4c77-af56-b05acec1cde3" providerId="ADAL" clId="{77400FA0-CE28-436D-8A35-2199113BF5B4}" dt="2025-08-25T07:44:27.644" v="2678" actId="47"/>
        <pc:sldMkLst>
          <pc:docMk/>
          <pc:sldMk cId="1249469010" sldId="606"/>
        </pc:sldMkLst>
        <pc:spChg chg="mod">
          <ac:chgData name="Bartolomeo Viticchie" userId="f71c854d-c368-4c77-af56-b05acec1cde3" providerId="ADAL" clId="{77400FA0-CE28-436D-8A35-2199113BF5B4}" dt="2025-08-25T07:39:20.388" v="2632" actId="20577"/>
          <ac:spMkLst>
            <pc:docMk/>
            <pc:sldMk cId="1249469010" sldId="606"/>
            <ac:spMk id="5" creationId="{00000000-0000-0000-0000-000000000000}"/>
          </ac:spMkLst>
        </pc:spChg>
      </pc:sldChg>
      <pc:sldChg chg="del">
        <pc:chgData name="Bartolomeo Viticchie" userId="f71c854d-c368-4c77-af56-b05acec1cde3" providerId="ADAL" clId="{77400FA0-CE28-436D-8A35-2199113BF5B4}" dt="2025-08-25T07:38:04.778" v="2609" actId="47"/>
        <pc:sldMkLst>
          <pc:docMk/>
          <pc:sldMk cId="3075517104" sldId="614"/>
        </pc:sldMkLst>
      </pc:sldChg>
      <pc:sldChg chg="del">
        <pc:chgData name="Bartolomeo Viticchie" userId="f71c854d-c368-4c77-af56-b05acec1cde3" providerId="ADAL" clId="{77400FA0-CE28-436D-8A35-2199113BF5B4}" dt="2025-08-25T06:50:36.910" v="18" actId="47"/>
        <pc:sldMkLst>
          <pc:docMk/>
          <pc:sldMk cId="3590915385" sldId="615"/>
        </pc:sldMkLst>
      </pc:sldChg>
      <pc:sldChg chg="del">
        <pc:chgData name="Bartolomeo Viticchie" userId="f71c854d-c368-4c77-af56-b05acec1cde3" providerId="ADAL" clId="{77400FA0-CE28-436D-8A35-2199113BF5B4}" dt="2025-08-25T07:38:04.778" v="2609" actId="47"/>
        <pc:sldMkLst>
          <pc:docMk/>
          <pc:sldMk cId="3282922899" sldId="616"/>
        </pc:sldMkLst>
      </pc:sldChg>
      <pc:sldChg chg="del">
        <pc:chgData name="Bartolomeo Viticchie" userId="f71c854d-c368-4c77-af56-b05acec1cde3" providerId="ADAL" clId="{77400FA0-CE28-436D-8A35-2199113BF5B4}" dt="2025-08-25T06:50:25.368" v="17" actId="47"/>
        <pc:sldMkLst>
          <pc:docMk/>
          <pc:sldMk cId="3678320864" sldId="617"/>
        </pc:sldMkLst>
      </pc:sldChg>
      <pc:sldChg chg="modSp mod">
        <pc:chgData name="Bartolomeo Viticchie" userId="f71c854d-c368-4c77-af56-b05acec1cde3" providerId="ADAL" clId="{77400FA0-CE28-436D-8A35-2199113BF5B4}" dt="2025-08-25T09:48:42.452" v="2801" actId="20577"/>
        <pc:sldMkLst>
          <pc:docMk/>
          <pc:sldMk cId="986282223" sldId="618"/>
        </pc:sldMkLst>
        <pc:spChg chg="mod">
          <ac:chgData name="Bartolomeo Viticchie" userId="f71c854d-c368-4c77-af56-b05acec1cde3" providerId="ADAL" clId="{77400FA0-CE28-436D-8A35-2199113BF5B4}" dt="2025-08-25T07:15:06.260" v="1309" actId="20577"/>
          <ac:spMkLst>
            <pc:docMk/>
            <pc:sldMk cId="986282223" sldId="618"/>
            <ac:spMk id="2" creationId="{593C2015-A8A4-8B9E-1BB7-E6B78E009EA7}"/>
          </ac:spMkLst>
        </pc:spChg>
        <pc:spChg chg="mod">
          <ac:chgData name="Bartolomeo Viticchie" userId="f71c854d-c368-4c77-af56-b05acec1cde3" providerId="ADAL" clId="{77400FA0-CE28-436D-8A35-2199113BF5B4}" dt="2025-08-25T09:48:42.452" v="2801" actId="20577"/>
          <ac:spMkLst>
            <pc:docMk/>
            <pc:sldMk cId="986282223" sldId="618"/>
            <ac:spMk id="3" creationId="{E48DF8E1-9E42-BC48-8018-6C4CF43C4DD8}"/>
          </ac:spMkLst>
        </pc:spChg>
      </pc:sldChg>
      <pc:sldChg chg="modSp add mod">
        <pc:chgData name="Bartolomeo Viticchie" userId="f71c854d-c368-4c77-af56-b05acec1cde3" providerId="ADAL" clId="{77400FA0-CE28-436D-8A35-2199113BF5B4}" dt="2025-08-25T09:49:30.472" v="2841" actId="20577"/>
        <pc:sldMkLst>
          <pc:docMk/>
          <pc:sldMk cId="3453841664" sldId="619"/>
        </pc:sldMkLst>
        <pc:spChg chg="mod">
          <ac:chgData name="Bartolomeo Viticchie" userId="f71c854d-c368-4c77-af56-b05acec1cde3" providerId="ADAL" clId="{77400FA0-CE28-436D-8A35-2199113BF5B4}" dt="2025-08-25T07:15:10.634" v="1311" actId="20577"/>
          <ac:spMkLst>
            <pc:docMk/>
            <pc:sldMk cId="3453841664" sldId="619"/>
            <ac:spMk id="2" creationId="{C7604F1A-4A5D-12B4-D68D-B248AF4D5F6C}"/>
          </ac:spMkLst>
        </pc:spChg>
        <pc:spChg chg="mod">
          <ac:chgData name="Bartolomeo Viticchie" userId="f71c854d-c368-4c77-af56-b05acec1cde3" providerId="ADAL" clId="{77400FA0-CE28-436D-8A35-2199113BF5B4}" dt="2025-08-25T09:49:30.472" v="2841" actId="20577"/>
          <ac:spMkLst>
            <pc:docMk/>
            <pc:sldMk cId="3453841664" sldId="619"/>
            <ac:spMk id="3" creationId="{836E38C2-1731-4FC2-9F9D-4EC86D2DF5A1}"/>
          </ac:spMkLst>
        </pc:spChg>
      </pc:sldChg>
      <pc:sldMasterChg chg="delSp mod">
        <pc:chgData name="Bartolomeo Viticchie" userId="f71c854d-c368-4c77-af56-b05acec1cde3" providerId="ADAL" clId="{77400FA0-CE28-436D-8A35-2199113BF5B4}" dt="2025-08-25T07:44:14.935" v="2677" actId="478"/>
        <pc:sldMasterMkLst>
          <pc:docMk/>
          <pc:sldMasterMk cId="0" sldId="2147483652"/>
        </pc:sldMasterMkLst>
        <pc:spChg chg="del">
          <ac:chgData name="Bartolomeo Viticchie" userId="f71c854d-c368-4c77-af56-b05acec1cde3" providerId="ADAL" clId="{77400FA0-CE28-436D-8A35-2199113BF5B4}" dt="2025-08-25T07:44:14.935" v="2677" actId="478"/>
          <ac:spMkLst>
            <pc:docMk/>
            <pc:sldMasterMk cId="0" sldId="2147483652"/>
            <ac:spMk id="5" creationId="{ECD20100-422D-809D-958D-C82D59239957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526B0-0085-C373-F3C8-BB3A6BF838E1}"/>
              </a:ext>
            </a:extLst>
          </p:cNvPr>
          <p:cNvSpPr txBox="1"/>
          <p:nvPr userDrawn="1"/>
        </p:nvSpPr>
        <p:spPr>
          <a:xfrm>
            <a:off x="4245428" y="6593586"/>
            <a:ext cx="4088676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FR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-2" y="1884152"/>
            <a:ext cx="5735783" cy="328739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IE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the MTG-LI Programme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Bartolomeo </a:t>
            </a:r>
            <a:r>
              <a:rPr lang="en-GB" sz="18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Viticchié</a:t>
            </a:r>
            <a:endParaRPr lang="en-GB" sz="18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Remote Sensing Scientist – Lightning Imagery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EUMETSAT</a:t>
            </a:r>
          </a:p>
          <a:p>
            <a:pPr>
              <a:defRPr/>
            </a:pPr>
            <a:endParaRPr lang="en-GB" sz="18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2025 GLM Science Meeting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2-3 September 2025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9A27E6-2DC8-E91A-77AB-100EDF4FAB01}"/>
              </a:ext>
            </a:extLst>
          </p:cNvPr>
          <p:cNvSpPr txBox="1"/>
          <p:nvPr/>
        </p:nvSpPr>
        <p:spPr>
          <a:xfrm>
            <a:off x="7988458" y="845566"/>
            <a:ext cx="4019334" cy="769441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Lightning Imager is manufactured by Leonardo (Italy) under the industrial prime contractor Thales Alenia Space (France) as part of the ESA lead MTG space segment development.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568DCF-FCBD-AE79-12D2-7A3B36B7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419" y="2034764"/>
            <a:ext cx="5467703" cy="39992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EAEFA7-ACB8-DE7C-7FAF-12063D4270C3}"/>
              </a:ext>
            </a:extLst>
          </p:cNvPr>
          <p:cNvSpPr/>
          <p:nvPr/>
        </p:nvSpPr>
        <p:spPr bwMode="auto">
          <a:xfrm>
            <a:off x="6709956" y="1726323"/>
            <a:ext cx="5327020" cy="476118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9" name="download">
            <a:hlinkClick r:id="" action="ppaction://media"/>
            <a:extLst>
              <a:ext uri="{FF2B5EF4-FFF2-40B4-BE49-F238E27FC236}">
                <a16:creationId xmlns:a16="http://schemas.microsoft.com/office/drawing/2014/main" id="{9FA88C55-0987-EBA3-9456-14D919872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4392" y="1857007"/>
            <a:ext cx="5040000" cy="4481194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BBF7269-CE3B-5146-54A0-74C86E2F0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17947"/>
              </p:ext>
            </p:extLst>
          </p:nvPr>
        </p:nvGraphicFramePr>
        <p:xfrm>
          <a:off x="152254" y="819237"/>
          <a:ext cx="4870835" cy="36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27">
                  <a:extLst>
                    <a:ext uri="{9D8B030D-6E8A-4147-A177-3AD203B41FA5}">
                      <a16:colId xmlns:a16="http://schemas.microsoft.com/office/drawing/2014/main" val="2713156409"/>
                    </a:ext>
                  </a:extLst>
                </a:gridCol>
                <a:gridCol w="3462608">
                  <a:extLst>
                    <a:ext uri="{9D8B030D-6E8A-4147-A177-3AD203B41FA5}">
                      <a16:colId xmlns:a16="http://schemas.microsoft.com/office/drawing/2014/main" val="293299037"/>
                    </a:ext>
                  </a:extLst>
                </a:gridCol>
              </a:tblGrid>
              <a:tr h="2579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design features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05392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Detector(s)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1000x1170(x4) pixels CMOS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480924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resolution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km at Nadir (about 8 km over Europe)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97027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Coverage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80 degrees North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8895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band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777.4</a:t>
                      </a:r>
                      <a:r>
                        <a:rPr lang="en-US" sz="1200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nm with 1.9 nm bandwidth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2613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Integration time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millisecond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069518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On-board processing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</a:t>
                      </a:r>
                      <a:r>
                        <a:rPr lang="en-US" sz="1200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detection + data filtering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254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On-ground processing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1b (Radiometry + INR + event filtering) Level 2 (event filtering + product definition)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9652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 products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users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groups (RC 10 sec), flashes (RC 10 sec) and accumulated products (RC 30 sec)</a:t>
                      </a:r>
                      <a:endParaRPr lang="en-GB" sz="120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678657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B98C0A6-D5E4-02B9-5642-40BBB9E5C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4601" r="17293" b="4864"/>
          <a:stretch>
            <a:fillRect/>
          </a:stretch>
        </p:blipFill>
        <p:spPr>
          <a:xfrm>
            <a:off x="5173497" y="2840658"/>
            <a:ext cx="1886299" cy="18692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The hope is that forecasters will gain precious hours in predicting near-term storms and floods that could endanger lives (Image: Thales Alenia Space)">
            <a:extLst>
              <a:ext uri="{FF2B5EF4-FFF2-40B4-BE49-F238E27FC236}">
                <a16:creationId xmlns:a16="http://schemas.microsoft.com/office/drawing/2014/main" id="{70CE00C7-3E19-F2D1-B069-C1874555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/>
          <a:stretch>
            <a:fillRect/>
          </a:stretch>
        </p:blipFill>
        <p:spPr bwMode="auto">
          <a:xfrm>
            <a:off x="5173497" y="824002"/>
            <a:ext cx="2789881" cy="19327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464BA42-1A88-195F-F7EA-FDA6275D4A15}"/>
              </a:ext>
            </a:extLst>
          </p:cNvPr>
          <p:cNvSpPr/>
          <p:nvPr/>
        </p:nvSpPr>
        <p:spPr bwMode="auto">
          <a:xfrm>
            <a:off x="6097187" y="1964006"/>
            <a:ext cx="589120" cy="616223"/>
          </a:xfrm>
          <a:prstGeom prst="ellipse">
            <a:avLst/>
          </a:prstGeom>
          <a:noFill/>
          <a:ln w="28575" cap="flat" cmpd="sng" algn="ctr">
            <a:solidFill>
              <a:srgbClr val="76A7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98141D-6FAB-D1AC-9FC9-1451B9575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8267" r="8769" b="8580"/>
          <a:stretch>
            <a:fillRect/>
          </a:stretch>
        </p:blipFill>
        <p:spPr>
          <a:xfrm>
            <a:off x="606821" y="4506184"/>
            <a:ext cx="4089972" cy="21000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C0D6D-F6D9-EB9A-4D3F-3C9A09A9A31E}"/>
              </a:ext>
            </a:extLst>
          </p:cNvPr>
          <p:cNvSpPr txBox="1"/>
          <p:nvPr/>
        </p:nvSpPr>
        <p:spPr>
          <a:xfrm>
            <a:off x="3572391" y="5504650"/>
            <a:ext cx="2372728" cy="938719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Field-of-view of GLM on GOES East (blue) and FOV of the four cameras of LI (west in yellow, north in green, east in purple, and south in brown, respectively).</a:t>
            </a:r>
            <a:endParaRPr lang="en-GB" sz="2400" b="0" kern="100" spc="-10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F88A07-59D9-F13F-2778-D8E22810384A}"/>
              </a:ext>
            </a:extLst>
          </p:cNvPr>
          <p:cNvSpPr txBox="1"/>
          <p:nvPr/>
        </p:nvSpPr>
        <p:spPr>
          <a:xfrm>
            <a:off x="6757680" y="5998576"/>
            <a:ext cx="3458375" cy="4308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b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24 hours (June 23, 2025) of LI Level 1b lightning events overlayed on Level 1b background images</a:t>
            </a:r>
            <a:endParaRPr lang="en-GB" sz="2400" b="0" kern="100" spc="-10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307BC5-EAE2-F9DE-39AA-20841BB8D0E6}"/>
              </a:ext>
            </a:extLst>
          </p:cNvPr>
          <p:cNvSpPr txBox="1"/>
          <p:nvPr/>
        </p:nvSpPr>
        <p:spPr>
          <a:xfrm>
            <a:off x="8489513" y="5549622"/>
            <a:ext cx="2629201" cy="600164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flashes disseminated to users over 24 hours on June 23, 2025 (zoom over Europe).</a:t>
            </a:r>
            <a:endParaRPr lang="en-GB" sz="2400" b="0" kern="100" spc="-10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58C793-5E40-13F4-DEE7-5E9CB6D9D99D}"/>
              </a:ext>
            </a:extLst>
          </p:cNvPr>
          <p:cNvSpPr/>
          <p:nvPr/>
        </p:nvSpPr>
        <p:spPr bwMode="auto">
          <a:xfrm>
            <a:off x="176325" y="1623857"/>
            <a:ext cx="11823583" cy="362156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68308F-2EAE-07F7-3CE0-F61849719E97}"/>
              </a:ext>
            </a:extLst>
          </p:cNvPr>
          <p:cNvSpPr txBox="1"/>
          <p:nvPr/>
        </p:nvSpPr>
        <p:spPr>
          <a:xfrm>
            <a:off x="239396" y="1708319"/>
            <a:ext cx="11695100" cy="34778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MTG-LI was declared pre-operational on July 4, 2024 and operational on October 31, 2024.</a:t>
            </a:r>
          </a:p>
          <a:p>
            <a:pPr algn="just"/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Its performances have been fairly stable during the first year of operation.</a:t>
            </a:r>
          </a:p>
          <a:p>
            <a:pPr algn="just"/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Main challenges: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Processing stability </a:t>
            </a: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data availability</a:t>
            </a:r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INR stability </a:t>
            </a: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end-to-end performances</a:t>
            </a:r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Management of instrument operation and processing during eclipse season </a:t>
            </a:r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data availability and end-to-end performances</a:t>
            </a:r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en-IE" sz="2000" b="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IE" sz="20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EUMETSAT is working on overcoming such challenges and tuning the LI System</a:t>
            </a: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488E-48CA-099A-F358-53577FBE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07B69B-ADBF-0112-EE7E-85059C87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2" y="687314"/>
            <a:ext cx="9551276" cy="4641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E3DFC-AD83-CE93-5EEF-FAAF7898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 product quality – Level 1b 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85273-01A9-0330-C847-ECEA8834FB8B}"/>
              </a:ext>
            </a:extLst>
          </p:cNvPr>
          <p:cNvSpPr/>
          <p:nvPr/>
        </p:nvSpPr>
        <p:spPr bwMode="auto">
          <a:xfrm>
            <a:off x="776714" y="1300655"/>
            <a:ext cx="2142534" cy="3602421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2E31C-EB24-004C-2A21-BA9D193A1B0E}"/>
              </a:ext>
            </a:extLst>
          </p:cNvPr>
          <p:cNvSpPr/>
          <p:nvPr/>
        </p:nvSpPr>
        <p:spPr bwMode="auto">
          <a:xfrm>
            <a:off x="2919248" y="1300654"/>
            <a:ext cx="4750676" cy="360242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69D3F-F0FC-3F5B-CE95-9AD345B2AAF0}"/>
              </a:ext>
            </a:extLst>
          </p:cNvPr>
          <p:cNvSpPr/>
          <p:nvPr/>
        </p:nvSpPr>
        <p:spPr bwMode="auto">
          <a:xfrm>
            <a:off x="7669924" y="1300654"/>
            <a:ext cx="1883979" cy="3602421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5C072-8632-84D5-4B52-B9816A83184B}"/>
              </a:ext>
            </a:extLst>
          </p:cNvPr>
          <p:cNvSpPr txBox="1"/>
          <p:nvPr/>
        </p:nvSpPr>
        <p:spPr>
          <a:xfrm>
            <a:off x="5614413" y="4352711"/>
            <a:ext cx="3658339" cy="430887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1b LA relative to GLD360 strokes </a:t>
            </a:r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over the period July 2024 – May 2025.</a:t>
            </a:r>
            <a:endParaRPr lang="en-GB" sz="2400" b="0" kern="100" spc="-10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FD5F8-C5DA-5B7A-945A-7A9AD8A2E4DB}"/>
              </a:ext>
            </a:extLst>
          </p:cNvPr>
          <p:cNvSpPr txBox="1"/>
          <p:nvPr/>
        </p:nvSpPr>
        <p:spPr>
          <a:xfrm>
            <a:off x="821383" y="5216335"/>
            <a:ext cx="2053196" cy="600164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1100" b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July – October 2024 with good overall LA and several episodes of INR instability</a:t>
            </a:r>
            <a:endParaRPr lang="en-GB" sz="2400" b="0" kern="100" spc="-10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D6F3C-4321-F13A-FCFF-EF1F524A36AB}"/>
              </a:ext>
            </a:extLst>
          </p:cNvPr>
          <p:cNvSpPr txBox="1"/>
          <p:nvPr/>
        </p:nvSpPr>
        <p:spPr>
          <a:xfrm>
            <a:off x="3465416" y="5216335"/>
            <a:ext cx="3658339" cy="430887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1100" b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October 2024 – April 2025 with worse LA compared to summertime and several episodes of INR instability</a:t>
            </a:r>
            <a:endParaRPr lang="en-GB" sz="2400" b="0" kern="100" spc="-10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1854C-1B29-6CCA-116A-D3D34BF71589}"/>
              </a:ext>
            </a:extLst>
          </p:cNvPr>
          <p:cNvSpPr txBox="1"/>
          <p:nvPr/>
        </p:nvSpPr>
        <p:spPr>
          <a:xfrm>
            <a:off x="7585315" y="5222167"/>
            <a:ext cx="2053196" cy="769441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1100" b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 April 2025 improved LA compared to the previous summertime and considerable improvement of INR stability</a:t>
            </a:r>
            <a:endParaRPr lang="en-GB" sz="2400" b="0" kern="100" spc="-100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750FB-B032-A640-97F6-3726004592E8}"/>
              </a:ext>
            </a:extLst>
          </p:cNvPr>
          <p:cNvSpPr txBox="1"/>
          <p:nvPr/>
        </p:nvSpPr>
        <p:spPr>
          <a:xfrm>
            <a:off x="9631576" y="1481627"/>
            <a:ext cx="2451101" cy="3293209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Considerable improvement achieved by INR experts of RSP over 12 months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1600" b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favorable illumination conditions and landmark location, during northern hemisphere spring/summertime LI LA shows a clear improvement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15AE50B3-B6BA-8BB2-D9C9-559A1E6A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735" y="1061303"/>
            <a:ext cx="10603348" cy="51525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8E52CE-4C73-DA0B-B39F-3D9D5937D7E6}"/>
              </a:ext>
            </a:extLst>
          </p:cNvPr>
          <p:cNvSpPr txBox="1"/>
          <p:nvPr/>
        </p:nvSpPr>
        <p:spPr>
          <a:xfrm>
            <a:off x="6982808" y="1856551"/>
            <a:ext cx="3658339" cy="430887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1b LA relative to GLD360 strokes </a:t>
            </a:r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over the period May 16 – 31, 2025.</a:t>
            </a:r>
            <a:endParaRPr lang="en-GB" sz="2400" b="0" kern="100" spc="-10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3127D8-8D70-7C4D-93FE-EB5564848035}"/>
              </a:ext>
            </a:extLst>
          </p:cNvPr>
          <p:cNvSpPr txBox="1"/>
          <p:nvPr/>
        </p:nvSpPr>
        <p:spPr>
          <a:xfrm>
            <a:off x="2096815" y="4743862"/>
            <a:ext cx="7969468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24h cycle with progressive degradation of LA from about 17:00UTC until 04:00UTC+1, followed by a sudden recovery due to the availability of illuminated landmarks </a:t>
            </a:r>
          </a:p>
        </p:txBody>
      </p:sp>
    </p:spTree>
    <p:extLst>
      <p:ext uri="{BB962C8B-B14F-4D97-AF65-F5344CB8AC3E}">
        <p14:creationId xmlns:p14="http://schemas.microsoft.com/office/powerpoint/2010/main" val="3420431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CC486-7633-F479-0877-2BDD08E7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4D7C-D576-AD1E-418C-A1D69FE3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 product quality – Level 2 DE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75563845-4287-4CB8-FE36-4C5EDE00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671" y="1621949"/>
            <a:ext cx="4768181" cy="395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0533B96-6075-59F9-BF8A-5347E9A7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254" y="728417"/>
            <a:ext cx="6764433" cy="288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1C2A37-BF15-EAED-D4D4-C063B8C3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0714" y="3837381"/>
            <a:ext cx="6903997" cy="29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DF5DE9F-65BB-594F-2BF4-8B71682973FA}"/>
              </a:ext>
            </a:extLst>
          </p:cNvPr>
          <p:cNvSpPr/>
          <p:nvPr/>
        </p:nvSpPr>
        <p:spPr bwMode="auto">
          <a:xfrm>
            <a:off x="6507337" y="728417"/>
            <a:ext cx="3737499" cy="18554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777FA5-71AD-14AD-93FA-F59AFB3CB71C}"/>
              </a:ext>
            </a:extLst>
          </p:cNvPr>
          <p:cNvSpPr/>
          <p:nvPr/>
        </p:nvSpPr>
        <p:spPr bwMode="auto">
          <a:xfrm>
            <a:off x="6527753" y="3836047"/>
            <a:ext cx="3737499" cy="18554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7661FF-7431-5BED-915A-E49C0725D66D}"/>
              </a:ext>
            </a:extLst>
          </p:cNvPr>
          <p:cNvSpPr/>
          <p:nvPr/>
        </p:nvSpPr>
        <p:spPr bwMode="auto">
          <a:xfrm>
            <a:off x="8717876" y="3251092"/>
            <a:ext cx="2952000" cy="113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2C1505-2B8F-38EF-4B3F-A340EE764432}"/>
              </a:ext>
            </a:extLst>
          </p:cNvPr>
          <p:cNvSpPr/>
          <p:nvPr/>
        </p:nvSpPr>
        <p:spPr bwMode="auto">
          <a:xfrm>
            <a:off x="8735283" y="6270442"/>
            <a:ext cx="2938509" cy="113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C170E9-6892-304B-A78B-D2BC5C1A623E}"/>
              </a:ext>
            </a:extLst>
          </p:cNvPr>
          <p:cNvSpPr/>
          <p:nvPr/>
        </p:nvSpPr>
        <p:spPr bwMode="auto">
          <a:xfrm>
            <a:off x="10910662" y="4047103"/>
            <a:ext cx="790113" cy="113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858C3B-67CD-9C87-C420-905969AA8613}"/>
              </a:ext>
            </a:extLst>
          </p:cNvPr>
          <p:cNvCxnSpPr/>
          <p:nvPr/>
        </p:nvCxnSpPr>
        <p:spPr bwMode="auto">
          <a:xfrm flipH="1" flipV="1">
            <a:off x="6855037" y="4169170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91C2FD-65DF-DD05-B170-38182E2364EF}"/>
              </a:ext>
            </a:extLst>
          </p:cNvPr>
          <p:cNvCxnSpPr/>
          <p:nvPr/>
        </p:nvCxnSpPr>
        <p:spPr bwMode="auto">
          <a:xfrm flipH="1" flipV="1">
            <a:off x="7211624" y="4169170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925088-E7B3-1F25-3B97-06F3003EED21}"/>
              </a:ext>
            </a:extLst>
          </p:cNvPr>
          <p:cNvCxnSpPr/>
          <p:nvPr/>
        </p:nvCxnSpPr>
        <p:spPr bwMode="auto">
          <a:xfrm flipH="1" flipV="1">
            <a:off x="7710253" y="4169170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36F7317-DA38-2581-9BE2-D2D415A4464B}"/>
              </a:ext>
            </a:extLst>
          </p:cNvPr>
          <p:cNvSpPr/>
          <p:nvPr/>
        </p:nvSpPr>
        <p:spPr bwMode="auto">
          <a:xfrm>
            <a:off x="1335506" y="2718841"/>
            <a:ext cx="1656000" cy="165600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D898662-B34D-B73A-82C4-43139F7130AB}"/>
              </a:ext>
            </a:extLst>
          </p:cNvPr>
          <p:cNvSpPr/>
          <p:nvPr/>
        </p:nvSpPr>
        <p:spPr bwMode="auto">
          <a:xfrm>
            <a:off x="1062653" y="2453557"/>
            <a:ext cx="2196000" cy="219600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5C028E-D01E-561D-1A74-0FDB87CBCE3E}"/>
              </a:ext>
            </a:extLst>
          </p:cNvPr>
          <p:cNvSpPr/>
          <p:nvPr/>
        </p:nvSpPr>
        <p:spPr bwMode="auto">
          <a:xfrm>
            <a:off x="635793" y="2022916"/>
            <a:ext cx="3060000" cy="306000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DA7403-C796-220F-EBE2-83154A527BCF}"/>
              </a:ext>
            </a:extLst>
          </p:cNvPr>
          <p:cNvSpPr/>
          <p:nvPr/>
        </p:nvSpPr>
        <p:spPr bwMode="auto">
          <a:xfrm>
            <a:off x="8717877" y="6403993"/>
            <a:ext cx="2938509" cy="1131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CCDC763-5484-2DF0-C1D6-80EA55279063}"/>
              </a:ext>
            </a:extLst>
          </p:cNvPr>
          <p:cNvCxnSpPr/>
          <p:nvPr/>
        </p:nvCxnSpPr>
        <p:spPr bwMode="auto">
          <a:xfrm flipH="1" flipV="1">
            <a:off x="10351360" y="4169170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26C8643-F0E4-EFD0-47E6-3E5C6B348628}"/>
              </a:ext>
            </a:extLst>
          </p:cNvPr>
          <p:cNvCxnSpPr/>
          <p:nvPr/>
        </p:nvCxnSpPr>
        <p:spPr bwMode="auto">
          <a:xfrm flipH="1" flipV="1">
            <a:off x="10707947" y="4169170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585A7E-7D5C-2969-B999-EE5AEECAE785}"/>
              </a:ext>
            </a:extLst>
          </p:cNvPr>
          <p:cNvCxnSpPr/>
          <p:nvPr/>
        </p:nvCxnSpPr>
        <p:spPr bwMode="auto">
          <a:xfrm flipH="1" flipV="1">
            <a:off x="11206576" y="4169171"/>
            <a:ext cx="0" cy="2376000"/>
          </a:xfrm>
          <a:prstGeom prst="line">
            <a:avLst/>
          </a:prstGeom>
          <a:solidFill>
            <a:schemeClr val="bg2"/>
          </a:solidFill>
          <a:ln w="19050" cap="flat" cmpd="sng" algn="ctr">
            <a:solidFill>
              <a:schemeClr val="bg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B39DB44-9F48-AC4F-108D-C21B8B3F36D3}"/>
              </a:ext>
            </a:extLst>
          </p:cNvPr>
          <p:cNvSpPr/>
          <p:nvPr/>
        </p:nvSpPr>
        <p:spPr bwMode="auto">
          <a:xfrm>
            <a:off x="11295530" y="4197026"/>
            <a:ext cx="407166" cy="8364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2EF5F6-6E98-F5F1-9EF9-A258AC2F9313}"/>
              </a:ext>
            </a:extLst>
          </p:cNvPr>
          <p:cNvSpPr txBox="1"/>
          <p:nvPr/>
        </p:nvSpPr>
        <p:spPr>
          <a:xfrm>
            <a:off x="288459" y="5572720"/>
            <a:ext cx="3763277" cy="430887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absolute DE as a function of the location within the LI field-of-view over the period July 2024 – May 2025</a:t>
            </a:r>
            <a:endParaRPr lang="en-GB" sz="2400" b="0" kern="100" spc="-10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4AB7C59-920B-F4D1-521A-57DF3E49C33B}"/>
              </a:ext>
            </a:extLst>
          </p:cNvPr>
          <p:cNvSpPr/>
          <p:nvPr/>
        </p:nvSpPr>
        <p:spPr bwMode="auto">
          <a:xfrm>
            <a:off x="6978397" y="1065321"/>
            <a:ext cx="629766" cy="2316717"/>
          </a:xfrm>
          <a:prstGeom prst="rect">
            <a:avLst/>
          </a:prstGeom>
          <a:noFill/>
          <a:ln w="19050" cap="flat" cmpd="sng" algn="ctr">
            <a:solidFill>
              <a:srgbClr val="2E7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DD163C-BC6A-1BA5-AF47-5995F34EEA6E}"/>
              </a:ext>
            </a:extLst>
          </p:cNvPr>
          <p:cNvSpPr/>
          <p:nvPr/>
        </p:nvSpPr>
        <p:spPr bwMode="auto">
          <a:xfrm>
            <a:off x="10464092" y="1065321"/>
            <a:ext cx="629766" cy="2316717"/>
          </a:xfrm>
          <a:prstGeom prst="rect">
            <a:avLst/>
          </a:prstGeom>
          <a:noFill/>
          <a:ln w="19050" cap="flat" cmpd="sng" algn="ctr">
            <a:solidFill>
              <a:srgbClr val="2E7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392762-9469-F432-98AF-BE2162435B94}"/>
              </a:ext>
            </a:extLst>
          </p:cNvPr>
          <p:cNvSpPr/>
          <p:nvPr/>
        </p:nvSpPr>
        <p:spPr bwMode="auto">
          <a:xfrm>
            <a:off x="5222482" y="1074199"/>
            <a:ext cx="548004" cy="33735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649955-14DF-B630-39EB-50C3FB0846AC}"/>
              </a:ext>
            </a:extLst>
          </p:cNvPr>
          <p:cNvSpPr txBox="1"/>
          <p:nvPr/>
        </p:nvSpPr>
        <p:spPr>
          <a:xfrm>
            <a:off x="4578615" y="662925"/>
            <a:ext cx="2733903" cy="600164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absolute DE (right panel) and data sample (left panel) </a:t>
            </a:r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 a function of the local time (</a:t>
            </a:r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July 2024 – May 2025</a:t>
            </a:r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en-GB" sz="2400" b="0" kern="100" spc="-10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ACB86E4-1EFE-8238-6A00-62D81EA6188F}"/>
              </a:ext>
            </a:extLst>
          </p:cNvPr>
          <p:cNvSpPr/>
          <p:nvPr/>
        </p:nvSpPr>
        <p:spPr bwMode="auto">
          <a:xfrm>
            <a:off x="5203794" y="4189600"/>
            <a:ext cx="548004" cy="33735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BC84C8-7673-442F-A297-B75E08986794}"/>
              </a:ext>
            </a:extLst>
          </p:cNvPr>
          <p:cNvSpPr txBox="1"/>
          <p:nvPr/>
        </p:nvSpPr>
        <p:spPr>
          <a:xfrm>
            <a:off x="4738956" y="3593524"/>
            <a:ext cx="2383715" cy="76944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absolute DE (right panel) and data sample (left panel) </a:t>
            </a:r>
            <a:r>
              <a:rPr lang="en-IE" sz="11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 a function of the distance (in km) from SSP (July 2024 – May 2025)</a:t>
            </a:r>
            <a:endParaRPr lang="en-GB" sz="2400" b="0" kern="100" spc="-10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265A202-35E5-6307-1315-440E1FB09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800" y="911976"/>
            <a:ext cx="6764432" cy="5617148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C25E54-2A29-05C6-287F-21892286CE07}"/>
              </a:ext>
            </a:extLst>
          </p:cNvPr>
          <p:cNvSpPr txBox="1"/>
          <p:nvPr/>
        </p:nvSpPr>
        <p:spPr>
          <a:xfrm>
            <a:off x="3758252" y="1232825"/>
            <a:ext cx="2981986" cy="76944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absolute DE as a function of the location within the LI field-of-view over the period July 2024 – May 2025 (EUCLID-based).</a:t>
            </a:r>
            <a:endParaRPr lang="en-GB" sz="2400" b="0" kern="100" spc="-100" dirty="0">
              <a:solidFill>
                <a:schemeClr val="tx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2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dur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dur="5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dur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dur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dur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dur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50" grpId="0" animBg="1"/>
      <p:bldP spid="50" grpId="1" animBg="1"/>
      <p:bldP spid="51" grpId="0" animBg="1"/>
      <p:bldP spid="51" grpId="1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9902C-0D4C-7EBA-2699-2DACDC8AB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8197-E962-D490-8D56-55A5DB24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 product quality – Level 2 FAR</a:t>
            </a:r>
          </a:p>
        </p:txBody>
      </p:sp>
      <p:pic>
        <p:nvPicPr>
          <p:cNvPr id="12" name="LI_FFAR_multimap_2025-01-28_Kongo">
            <a:hlinkClick r:id="" action="ppaction://media"/>
            <a:extLst>
              <a:ext uri="{FF2B5EF4-FFF2-40B4-BE49-F238E27FC236}">
                <a16:creationId xmlns:a16="http://schemas.microsoft.com/office/drawing/2014/main" id="{A04C93AD-EE40-57EF-FFFD-694163B8C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379" y="688551"/>
            <a:ext cx="8935390" cy="4600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811B0C-23D8-3484-AFB3-CDE5C9CB55BA}"/>
              </a:ext>
            </a:extLst>
          </p:cNvPr>
          <p:cNvSpPr txBox="1"/>
          <p:nvPr/>
        </p:nvSpPr>
        <p:spPr>
          <a:xfrm>
            <a:off x="9270120" y="1283720"/>
            <a:ext cx="2766852" cy="160043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E" sz="14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Classification of LI flashes measurements by means of GLD360 reference and different configurations: </a:t>
            </a:r>
            <a:r>
              <a:rPr lang="en-IE" sz="1400" b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red</a:t>
            </a:r>
            <a:r>
              <a:rPr lang="en-IE" sz="14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false, while </a:t>
            </a:r>
            <a:r>
              <a:rPr lang="en-IE" sz="1400" b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green</a:t>
            </a:r>
            <a:r>
              <a:rPr lang="en-IE" sz="14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true. False Flashes are defined using the rightmost configuration.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C10F24-2F7D-8555-AD35-479DC8DBAF5E}"/>
              </a:ext>
            </a:extLst>
          </p:cNvPr>
          <p:cNvSpPr/>
          <p:nvPr/>
        </p:nvSpPr>
        <p:spPr bwMode="auto">
          <a:xfrm>
            <a:off x="157652" y="3176752"/>
            <a:ext cx="9270124" cy="233329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3D82F2-D86E-B73E-5894-53AAB8907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000" y="3449030"/>
            <a:ext cx="3600000" cy="3097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640502-9E7C-081D-F6D1-F2D77E206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19" y="3449030"/>
            <a:ext cx="3600000" cy="3097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AE0DA5-FEBE-89FC-3B49-2949E0D04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681" y="3449030"/>
            <a:ext cx="3600000" cy="3097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607EC6-27EA-DCA2-ADE2-2D7B0DEF36C2}"/>
              </a:ext>
            </a:extLst>
          </p:cNvPr>
          <p:cNvSpPr txBox="1"/>
          <p:nvPr/>
        </p:nvSpPr>
        <p:spPr>
          <a:xfrm>
            <a:off x="3855851" y="4566672"/>
            <a:ext cx="4796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-</a:t>
            </a:r>
            <a:endParaRPr lang="en-IE" sz="50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11A443-C2FB-9D09-4386-30E4F23F4560}"/>
              </a:ext>
            </a:extLst>
          </p:cNvPr>
          <p:cNvSpPr txBox="1"/>
          <p:nvPr/>
        </p:nvSpPr>
        <p:spPr>
          <a:xfrm>
            <a:off x="7817063" y="4566672"/>
            <a:ext cx="466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=</a:t>
            </a:r>
            <a:endParaRPr lang="en-IE" sz="50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715FCE-2292-02E8-DDC8-E260CE579EBD}"/>
              </a:ext>
            </a:extLst>
          </p:cNvPr>
          <p:cNvSpPr txBox="1"/>
          <p:nvPr/>
        </p:nvSpPr>
        <p:spPr>
          <a:xfrm>
            <a:off x="882869" y="5941393"/>
            <a:ext cx="2136228" cy="57708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flash accumulation July 4 – September 19, 2024 (MTG yaw-flip)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1BBB9-0442-7C07-AAB0-8A3DF2C493D9}"/>
              </a:ext>
            </a:extLst>
          </p:cNvPr>
          <p:cNvSpPr txBox="1"/>
          <p:nvPr/>
        </p:nvSpPr>
        <p:spPr>
          <a:xfrm>
            <a:off x="4936436" y="5941393"/>
            <a:ext cx="2136228" cy="57708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false flashes</a:t>
            </a:r>
          </a:p>
          <a:p>
            <a:pPr algn="ctr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July 4 – September 19, 2024 (MTG yaw-flip)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A94BBE-1464-CB04-0073-59F4F81F1D9B}"/>
              </a:ext>
            </a:extLst>
          </p:cNvPr>
          <p:cNvSpPr txBox="1"/>
          <p:nvPr/>
        </p:nvSpPr>
        <p:spPr>
          <a:xfrm>
            <a:off x="8765627" y="5941393"/>
            <a:ext cx="2361402" cy="57708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 Level 2 “clean” flash accumulation</a:t>
            </a:r>
          </a:p>
          <a:p>
            <a:pPr algn="ctr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July 4 – September 19, 2024 (MTG yaw-flip)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725EBB6-E5DE-39B6-BB3D-418A4BEF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809" y="1590314"/>
            <a:ext cx="6949966" cy="38749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DEB88C-07C5-FBCC-0FFB-614B2A47D99C}"/>
              </a:ext>
            </a:extLst>
          </p:cNvPr>
          <p:cNvSpPr txBox="1"/>
          <p:nvPr/>
        </p:nvSpPr>
        <p:spPr>
          <a:xfrm>
            <a:off x="6928948" y="1609301"/>
            <a:ext cx="4627590" cy="2585323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18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Normally the Flash False Alarm Rate is &lt;0.2 flashes per second over the whole field-of-view and about 0.001 flashes per second over Europe;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18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Large peaks of Flash False Alarm Rate are due to objects crossing the LI field-of-view;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E" sz="180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Small peaks can be an effect of multiple small storms being missed by GLD360.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C6F4A-B790-CEE9-828D-4F7DE9BBEAFC}"/>
              </a:ext>
            </a:extLst>
          </p:cNvPr>
          <p:cNvSpPr txBox="1"/>
          <p:nvPr/>
        </p:nvSpPr>
        <p:spPr>
          <a:xfrm>
            <a:off x="3429000" y="2104486"/>
            <a:ext cx="2465188" cy="577081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IE" sz="1050" b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Flash False Alarm Rate in May 2025. In red over the whole field-of-view, in blue over Europe.</a:t>
            </a:r>
          </a:p>
        </p:txBody>
      </p:sp>
    </p:spTree>
    <p:extLst>
      <p:ext uri="{BB962C8B-B14F-4D97-AF65-F5344CB8AC3E}">
        <p14:creationId xmlns:p14="http://schemas.microsoft.com/office/powerpoint/2010/main" val="532644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AF23-C049-6218-DEAC-731F8908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2015-A8A4-8B9E-1BB7-E6B78E00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DF8E1-9E42-BC48-8018-6C4CF43C4DD8}"/>
              </a:ext>
            </a:extLst>
          </p:cNvPr>
          <p:cNvSpPr/>
          <p:nvPr/>
        </p:nvSpPr>
        <p:spPr>
          <a:xfrm>
            <a:off x="123841" y="915323"/>
            <a:ext cx="11892668" cy="517064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MTG-LI System is operational since October 31, 2024. High-quality science data are being produced since July 4, 2024 (start of pre-operational dissemination)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b="0" kern="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MTG-LI is the state-of-the-art System for lightning detection from GEO orbit</a:t>
            </a: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715963" lvl="1" indent="-357188" algn="just">
              <a:buFont typeface="+mj-lt"/>
              <a:buAutoNum type="alphaLcPeriod"/>
            </a:pP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 is by far the best performing System to monitor lightning activity over Europe, Africa, and part of the Atlantic Ocean</a:t>
            </a:r>
          </a:p>
          <a:p>
            <a:pPr marL="715963" lvl="1" indent="-357188" algn="just">
              <a:buFont typeface="+mj-lt"/>
              <a:buAutoNum type="alphaLcPeriod"/>
            </a:pP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Its Level 2 average absolute flash detection efficiency varies between 70% (day) and 95% (night). Its average Flash False Alarm Rate is below 0.2 flashes/sec (below </a:t>
            </a:r>
            <a:r>
              <a:rPr lang="en-IE" sz="2200" b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0.001 flashes/sec over Europe</a:t>
            </a: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715963" lvl="1" indent="-357188" algn="just">
              <a:buFont typeface="+mj-lt"/>
              <a:buAutoNum type="alphaLcPeriod"/>
            </a:pP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 enables the monitoring of lightning activity from global scales (e.g., for climate applications) down to single storms with spatial and temporal sampling of 4.5 km at nadir and 1 millisecond (e.g., for now-casting applications)</a:t>
            </a:r>
          </a:p>
          <a:p>
            <a:pPr marL="715963" lvl="1" indent="-357188" algn="just">
              <a:buFont typeface="+mj-lt"/>
              <a:buAutoNum type="alphaLcPeriod"/>
            </a:pPr>
            <a:r>
              <a:rPr lang="en-US" sz="22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Its Location Accuracy has been progressively improving since the beginning of pre-operational dissemination through the work of INR experts of RSP. In addition, LA varies over 24h with a well-known behavior</a:t>
            </a:r>
          </a:p>
        </p:txBody>
      </p:sp>
    </p:spTree>
    <p:extLst>
      <p:ext uri="{BB962C8B-B14F-4D97-AF65-F5344CB8AC3E}">
        <p14:creationId xmlns:p14="http://schemas.microsoft.com/office/powerpoint/2010/main" val="9862822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8255-68A7-2895-5410-CB92BBD26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4F1A-4A5D-12B4-D68D-B248AF4D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6E38C2-1731-4FC2-9F9D-4EC86D2DF5A1}"/>
              </a:ext>
            </a:extLst>
          </p:cNvPr>
          <p:cNvSpPr/>
          <p:nvPr/>
        </p:nvSpPr>
        <p:spPr>
          <a:xfrm>
            <a:off x="123841" y="915323"/>
            <a:ext cx="11892668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EUMETSAT experts are actively working on further improving MTG-LI performances, processing stability and data availability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Currently, different event filtering solutions are being tested. These include a “relaxed” configuration which gives one higher DE for a small increase of FAR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Filtering during eclipse season is currently being tested to handle Sun-induced large peaks of FAR happening every day around midnight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End-to-end processing timeliness remains an open issue, especially to handle larger data rates (tightly related to tuning attempts) </a:t>
            </a: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monitoring of continuing currents and large flashes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000" b="0" kern="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LI on MTG-I2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ESA and industry communicated that the new LI is expected to deliver performances in line with the first one (HW improvements concern instrument stability and instrument operability)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The preparation of the MTG-I2 Commissioning has been kicked-off. Two main phases: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Phase 1: repeat the Commissioning done for LI on MTG-I2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b="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Phase 2: Commissioning while FCI is being operated in Rapid Scan Service (RSS). LI INR strongly relies on FCI and in RSS only part of the FOV will be acquired by FCI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According to the MTG </a:t>
            </a:r>
            <a:r>
              <a:rPr lang="en-US" sz="2000" kern="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Programme</a:t>
            </a:r>
            <a:r>
              <a:rPr lang="en-US" sz="2000" kern="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baseline, LI on MTG-I2 will be switched off after the completion of the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4538416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699</TotalTime>
  <Words>1137</Words>
  <Application>Microsoft Office PowerPoint</Application>
  <PresentationFormat>Widescreen</PresentationFormat>
  <Paragraphs>92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Bahnschrift Light</vt:lpstr>
      <vt:lpstr>Bahnschrift SemiLight</vt:lpstr>
      <vt:lpstr>Century Gothic</vt:lpstr>
      <vt:lpstr>Helvetica</vt:lpstr>
      <vt:lpstr>Roboto</vt:lpstr>
      <vt:lpstr>Roboto Light</vt:lpstr>
      <vt:lpstr>Tahoma</vt:lpstr>
      <vt:lpstr>Times New Roman</vt:lpstr>
      <vt:lpstr>Title &amp; Seperator Slides</vt:lpstr>
      <vt:lpstr>PowerPoint Presentation</vt:lpstr>
      <vt:lpstr>LI System</vt:lpstr>
      <vt:lpstr>LI product quality – Level 1b LA</vt:lpstr>
      <vt:lpstr>LI product quality – Level 2 DE</vt:lpstr>
      <vt:lpstr>LI product quality – Level 2 FAR</vt:lpstr>
      <vt:lpstr>Conclusions A</vt:lpstr>
      <vt:lpstr>Conclusions B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Bartolomeo Viticchie</cp:lastModifiedBy>
  <cp:revision>45</cp:revision>
  <cp:lastPrinted>2006-03-06T14:11:17Z</cp:lastPrinted>
  <dcterms:created xsi:type="dcterms:W3CDTF">2024-03-12T14:08:59Z</dcterms:created>
  <dcterms:modified xsi:type="dcterms:W3CDTF">2025-08-25T11:16:33Z</dcterms:modified>
</cp:coreProperties>
</file>