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y="5143500" cx="9144000"/>
  <p:notesSz cx="6858000" cy="9144000"/>
  <p:embeddedFontLst>
    <p:embeddedFont>
      <p:font typeface="Lato"/>
      <p:regular r:id="rId24"/>
      <p:bold r:id="rId25"/>
      <p:italic r:id="rId26"/>
      <p:boldItalic r:id="rId27"/>
    </p:embeddedFont>
    <p:embeddedFont>
      <p:font typeface="Quattrocento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2" roundtripDataSignature="AMtx7miDTyzaqnYXtTs5cDJNtVO5irtu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Lato-regular.fntdata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8" Type="http://schemas.openxmlformats.org/officeDocument/2006/relationships/font" Target="fonts/QuattrocentoSans-regular.fntdata"/><Relationship Id="rId27" Type="http://schemas.openxmlformats.org/officeDocument/2006/relationships/font" Target="fonts/Lato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QuattrocentoSans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QuattrocentoSans-boldItalic.fntdata"/><Relationship Id="rId30" Type="http://schemas.openxmlformats.org/officeDocument/2006/relationships/font" Target="fonts/QuattrocentoSans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32" Type="http://customschemas.google.com/relationships/presentationmetadata" Target="meta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795c068ae0_0_1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3795c068ae0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3795c068ae0_0_1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95c068ae0_0_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3795c068ae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3795c068ae0_0_1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795c068ae0_0_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3795c068ae0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3795c068ae0_0_1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We MUST Do This -- Stats Tell Part of the Story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People are the other part -- NWSers going “above and beyond”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Sleeping in their office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Evacuating their families while staying in the office -- Eating PB&amp;J for a week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IMET involved in car accident on what to a site -- still got to the fire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Juneau hydrologist going door-to-door -- glacial flooding risk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95c068ae0_0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g3795c068ae0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We MUST Do This -- Stats Tell Part of the Story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People are the other part -- NWSers going “above and beyond”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Sleeping in their office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Evacuating their families while staying in the office -- Eating PB&amp;J for a week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IMET involved in car accident on what to a site -- still got to the fire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Juneau hydrologist going door-to-door -- glacial flooding risk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3795c068ae0_0_2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795c068ae0_0_2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3795c068ae0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g3795c068ae0_0_2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2" name="Google Shape;432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95c068ae0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3795c068ae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3795c068ae0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7a5b6566d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37a5b6566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7a5b6566d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95c068ae0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3795c068ae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3795c068ae0_0_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795c068ae0_0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3795c068ae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3795c068ae0_0_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795c068ae0_0_2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3795c068ae0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3795c068ae0_0_2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95c068ae0_0_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3795c068ae0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3795c068ae0_0_2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795c068ae0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3795c068ae0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g3795c068ae0_0_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95c068ae0_0_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3795c068ae0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3795c068ae0_0_1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ctrTitle"/>
          </p:nvPr>
        </p:nvSpPr>
        <p:spPr>
          <a:xfrm>
            <a:off x="311708" y="744575"/>
            <a:ext cx="8520525" cy="2052675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9pPr>
          </a:lstStyle>
          <a:p/>
        </p:txBody>
      </p:sp>
      <p:sp>
        <p:nvSpPr>
          <p:cNvPr id="11" name="Google Shape;11;p24"/>
          <p:cNvSpPr txBox="1"/>
          <p:nvPr>
            <p:ph idx="1" type="subTitle"/>
          </p:nvPr>
        </p:nvSpPr>
        <p:spPr>
          <a:xfrm>
            <a:off x="311700" y="2834125"/>
            <a:ext cx="8520525" cy="79267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9pPr>
          </a:lstStyle>
          <a:p/>
        </p:txBody>
      </p:sp>
      <p:sp>
        <p:nvSpPr>
          <p:cNvPr id="12" name="Google Shape;12;p24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0"/>
          <p:cNvSpPr txBox="1"/>
          <p:nvPr>
            <p:ph idx="1" type="body"/>
          </p:nvPr>
        </p:nvSpPr>
        <p:spPr>
          <a:xfrm>
            <a:off x="311700" y="4230575"/>
            <a:ext cx="5998725" cy="605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9" name="Google Shape;49;p60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1"/>
          <p:cNvSpPr txBox="1"/>
          <p:nvPr>
            <p:ph type="title"/>
          </p:nvPr>
        </p:nvSpPr>
        <p:spPr>
          <a:xfrm>
            <a:off x="311700" y="1106125"/>
            <a:ext cx="8520525" cy="1963575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9pPr>
          </a:lstStyle>
          <a:p/>
        </p:txBody>
      </p:sp>
      <p:sp>
        <p:nvSpPr>
          <p:cNvPr id="52" name="Google Shape;52;p61"/>
          <p:cNvSpPr txBox="1"/>
          <p:nvPr>
            <p:ph idx="1" type="body"/>
          </p:nvPr>
        </p:nvSpPr>
        <p:spPr>
          <a:xfrm>
            <a:off x="311700" y="3152225"/>
            <a:ext cx="8520525" cy="13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3" name="Google Shape;53;p61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2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" name="Google Shape;62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3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" name="Google Shape;81;p3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/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idx="1" type="body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" name="Google Shape;16;p29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" name="Google Shape;89;p3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0" name="Google Shape;90;p3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4" name="Google Shape;9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3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1"/>
          <p:cNvSpPr txBox="1"/>
          <p:nvPr>
            <p:ph type="title"/>
          </p:nvPr>
        </p:nvSpPr>
        <p:spPr>
          <a:xfrm>
            <a:off x="1524000" y="0"/>
            <a:ext cx="76200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103" name="Google Shape;103;p41"/>
          <p:cNvSpPr txBox="1"/>
          <p:nvPr>
            <p:ph idx="1" type="body"/>
          </p:nvPr>
        </p:nvSpPr>
        <p:spPr>
          <a:xfrm>
            <a:off x="304800" y="1257300"/>
            <a:ext cx="85344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4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41"/>
          <p:cNvSpPr txBox="1"/>
          <p:nvPr>
            <p:ph idx="12" type="sldNum"/>
          </p:nvPr>
        </p:nvSpPr>
        <p:spPr>
          <a:xfrm>
            <a:off x="7010400" y="49149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6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1_1_TITLEANDBULLETS_H">
  <p:cSld name="TITLE_AND_BODY_2_1_1_1_1_1_1_1_1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2"/>
          <p:cNvSpPr/>
          <p:nvPr>
            <p:ph idx="2" type="pic"/>
          </p:nvPr>
        </p:nvSpPr>
        <p:spPr>
          <a:xfrm>
            <a:off x="509688" y="1512575"/>
            <a:ext cx="3090600" cy="3090600"/>
          </a:xfrm>
          <a:prstGeom prst="roundRect">
            <a:avLst>
              <a:gd fmla="val 8343" name="adj"/>
            </a:avLst>
          </a:prstGeom>
          <a:noFill/>
          <a:ln>
            <a:noFill/>
          </a:ln>
        </p:spPr>
      </p:sp>
      <p:sp>
        <p:nvSpPr>
          <p:cNvPr id="108" name="Google Shape;108;p42"/>
          <p:cNvSpPr txBox="1"/>
          <p:nvPr>
            <p:ph type="title"/>
          </p:nvPr>
        </p:nvSpPr>
        <p:spPr>
          <a:xfrm>
            <a:off x="509687" y="692700"/>
            <a:ext cx="8129100" cy="6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9" name="Google Shape;109;p42"/>
          <p:cNvSpPr txBox="1"/>
          <p:nvPr>
            <p:ph idx="1" type="body"/>
          </p:nvPr>
        </p:nvSpPr>
        <p:spPr>
          <a:xfrm>
            <a:off x="3856357" y="1497376"/>
            <a:ext cx="4782300" cy="30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10" name="Google Shape;110;p42"/>
          <p:cNvCxnSpPr/>
          <p:nvPr/>
        </p:nvCxnSpPr>
        <p:spPr>
          <a:xfrm>
            <a:off x="505213" y="540325"/>
            <a:ext cx="1059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ated Slide 1_4_1_TITLEANDBULLETS_A">
  <p:cSld name="CUSTOM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3"/>
          <p:cNvSpPr/>
          <p:nvPr>
            <p:ph idx="2" type="pic"/>
          </p:nvPr>
        </p:nvSpPr>
        <p:spPr>
          <a:xfrm>
            <a:off x="3035863" y="1446274"/>
            <a:ext cx="3173100" cy="31731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13" name="Google Shape;113;p43"/>
          <p:cNvSpPr txBox="1"/>
          <p:nvPr>
            <p:ph type="title"/>
          </p:nvPr>
        </p:nvSpPr>
        <p:spPr>
          <a:xfrm>
            <a:off x="256075" y="228600"/>
            <a:ext cx="86319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43"/>
          <p:cNvSpPr txBox="1"/>
          <p:nvPr/>
        </p:nvSpPr>
        <p:spPr>
          <a:xfrm>
            <a:off x="256087" y="1181098"/>
            <a:ext cx="7773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3"/>
          <p:cNvSpPr txBox="1"/>
          <p:nvPr/>
        </p:nvSpPr>
        <p:spPr>
          <a:xfrm>
            <a:off x="256087" y="3284218"/>
            <a:ext cx="7773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3"/>
          <p:cNvSpPr txBox="1"/>
          <p:nvPr/>
        </p:nvSpPr>
        <p:spPr>
          <a:xfrm>
            <a:off x="6382567" y="1180370"/>
            <a:ext cx="7773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3"/>
          <p:cNvSpPr txBox="1"/>
          <p:nvPr>
            <p:ph idx="1" type="body"/>
          </p:nvPr>
        </p:nvSpPr>
        <p:spPr>
          <a:xfrm>
            <a:off x="1088191" y="1225969"/>
            <a:ext cx="1664100" cy="15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8" name="Google Shape;118;p43"/>
          <p:cNvSpPr txBox="1"/>
          <p:nvPr>
            <p:ph idx="3" type="body"/>
          </p:nvPr>
        </p:nvSpPr>
        <p:spPr>
          <a:xfrm>
            <a:off x="7223815" y="1225241"/>
            <a:ext cx="1664100" cy="15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43"/>
          <p:cNvSpPr txBox="1"/>
          <p:nvPr>
            <p:ph idx="4" type="body"/>
          </p:nvPr>
        </p:nvSpPr>
        <p:spPr>
          <a:xfrm>
            <a:off x="7223815" y="3328361"/>
            <a:ext cx="1664100" cy="15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120" name="Google Shape;120;p43"/>
          <p:cNvCxnSpPr/>
          <p:nvPr/>
        </p:nvCxnSpPr>
        <p:spPr>
          <a:xfrm>
            <a:off x="628531" y="1382207"/>
            <a:ext cx="41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" name="Google Shape;121;p43"/>
          <p:cNvCxnSpPr/>
          <p:nvPr/>
        </p:nvCxnSpPr>
        <p:spPr>
          <a:xfrm>
            <a:off x="628531" y="3484632"/>
            <a:ext cx="41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" name="Google Shape;122;p43"/>
          <p:cNvCxnSpPr/>
          <p:nvPr/>
        </p:nvCxnSpPr>
        <p:spPr>
          <a:xfrm>
            <a:off x="6760656" y="1381538"/>
            <a:ext cx="41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" name="Google Shape;123;p43"/>
          <p:cNvCxnSpPr/>
          <p:nvPr/>
        </p:nvCxnSpPr>
        <p:spPr>
          <a:xfrm>
            <a:off x="6760656" y="3484657"/>
            <a:ext cx="415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" name="Google Shape;124;p43"/>
          <p:cNvSpPr txBox="1"/>
          <p:nvPr/>
        </p:nvSpPr>
        <p:spPr>
          <a:xfrm>
            <a:off x="6382571" y="3283488"/>
            <a:ext cx="7773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3"/>
          <p:cNvSpPr txBox="1"/>
          <p:nvPr>
            <p:ph idx="5" type="body"/>
          </p:nvPr>
        </p:nvSpPr>
        <p:spPr>
          <a:xfrm>
            <a:off x="1088191" y="3329089"/>
            <a:ext cx="1664100" cy="15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904">
          <p15:clr>
            <a:srgbClr val="E46962"/>
          </p15:clr>
        </p15:guide>
        <p15:guide id="2" pos="4718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ctrTitle"/>
          </p:nvPr>
        </p:nvSpPr>
        <p:spPr>
          <a:xfrm>
            <a:off x="685800" y="159782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8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8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5"/>
          <p:cNvSpPr txBox="1"/>
          <p:nvPr>
            <p:ph type="title"/>
          </p:nvPr>
        </p:nvSpPr>
        <p:spPr>
          <a:xfrm>
            <a:off x="722313" y="3305177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45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3" name="Google Shape;143;p45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45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45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/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0" type="dt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0"/>
          <p:cNvSpPr txBox="1"/>
          <p:nvPr>
            <p:ph idx="11" type="ftr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0"/>
          <p:cNvSpPr txBox="1"/>
          <p:nvPr>
            <p:ph idx="12" type="sldNum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46"/>
          <p:cNvSpPr txBox="1"/>
          <p:nvPr>
            <p:ph idx="1" type="body"/>
          </p:nvPr>
        </p:nvSpPr>
        <p:spPr>
          <a:xfrm>
            <a:off x="457200" y="1200152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49" name="Google Shape;149;p46"/>
          <p:cNvSpPr txBox="1"/>
          <p:nvPr>
            <p:ph idx="2" type="body"/>
          </p:nvPr>
        </p:nvSpPr>
        <p:spPr>
          <a:xfrm>
            <a:off x="4648200" y="1200152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150" name="Google Shape;150;p46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46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46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47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6" name="Google Shape;156;p47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57" name="Google Shape;157;p47"/>
          <p:cNvSpPr txBox="1"/>
          <p:nvPr>
            <p:ph idx="3" type="body"/>
          </p:nvPr>
        </p:nvSpPr>
        <p:spPr>
          <a:xfrm>
            <a:off x="4645027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8" name="Google Shape;158;p47"/>
          <p:cNvSpPr txBox="1"/>
          <p:nvPr>
            <p:ph idx="4" type="body"/>
          </p:nvPr>
        </p:nvSpPr>
        <p:spPr>
          <a:xfrm>
            <a:off x="4645027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59" name="Google Shape;159;p47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47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47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48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48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48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9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49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49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0"/>
          <p:cNvSpPr txBox="1"/>
          <p:nvPr>
            <p:ph type="title"/>
          </p:nvPr>
        </p:nvSpPr>
        <p:spPr>
          <a:xfrm>
            <a:off x="457201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50"/>
          <p:cNvSpPr txBox="1"/>
          <p:nvPr>
            <p:ph idx="1" type="body"/>
          </p:nvPr>
        </p:nvSpPr>
        <p:spPr>
          <a:xfrm>
            <a:off x="3575050" y="204790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4" name="Google Shape;174;p50"/>
          <p:cNvSpPr txBox="1"/>
          <p:nvPr>
            <p:ph idx="2" type="body"/>
          </p:nvPr>
        </p:nvSpPr>
        <p:spPr>
          <a:xfrm>
            <a:off x="457201" y="1076327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75" name="Google Shape;175;p50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50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50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1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51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51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indent="-228600" lvl="6" marL="32004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indent="-228600" lvl="7" marL="3657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indent="-228600" lvl="8" marL="41148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/>
        </p:txBody>
      </p:sp>
      <p:sp>
        <p:nvSpPr>
          <p:cNvPr id="182" name="Google Shape;182;p51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51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4" name="Google Shape;184;p51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52"/>
          <p:cNvSpPr txBox="1"/>
          <p:nvPr>
            <p:ph idx="1" type="body"/>
          </p:nvPr>
        </p:nvSpPr>
        <p:spPr>
          <a:xfrm rot="5400000">
            <a:off x="2874750" y="-1217397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8" name="Google Shape;188;p52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52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p52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3"/>
          <p:cNvSpPr txBox="1"/>
          <p:nvPr>
            <p:ph type="title"/>
          </p:nvPr>
        </p:nvSpPr>
        <p:spPr>
          <a:xfrm rot="5400000">
            <a:off x="5463750" y="1371631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p53"/>
          <p:cNvSpPr txBox="1"/>
          <p:nvPr>
            <p:ph idx="1" type="body"/>
          </p:nvPr>
        </p:nvSpPr>
        <p:spPr>
          <a:xfrm rot="5400000">
            <a:off x="1272750" y="-609569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94" name="Google Shape;194;p53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5" name="Google Shape;195;p53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53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4"/>
          <p:cNvSpPr txBox="1"/>
          <p:nvPr>
            <p:ph type="title"/>
          </p:nvPr>
        </p:nvSpPr>
        <p:spPr>
          <a:xfrm>
            <a:off x="311700" y="2150850"/>
            <a:ext cx="8520525" cy="841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/>
        </p:txBody>
      </p:sp>
      <p:sp>
        <p:nvSpPr>
          <p:cNvPr id="25" name="Google Shape;25;p54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5"/>
          <p:cNvSpPr txBox="1"/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8" name="Google Shape;28;p55"/>
          <p:cNvSpPr txBox="1"/>
          <p:nvPr>
            <p:ph idx="1" type="body"/>
          </p:nvPr>
        </p:nvSpPr>
        <p:spPr>
          <a:xfrm>
            <a:off x="311700" y="1152475"/>
            <a:ext cx="399982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9pPr>
          </a:lstStyle>
          <a:p/>
        </p:txBody>
      </p:sp>
      <p:sp>
        <p:nvSpPr>
          <p:cNvPr id="29" name="Google Shape;29;p55"/>
          <p:cNvSpPr txBox="1"/>
          <p:nvPr>
            <p:ph idx="2" type="body"/>
          </p:nvPr>
        </p:nvSpPr>
        <p:spPr>
          <a:xfrm>
            <a:off x="4832400" y="1152475"/>
            <a:ext cx="399982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9pPr>
          </a:lstStyle>
          <a:p/>
        </p:txBody>
      </p:sp>
      <p:sp>
        <p:nvSpPr>
          <p:cNvPr id="30" name="Google Shape;30;p55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6"/>
          <p:cNvSpPr txBox="1"/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3" name="Google Shape;33;p56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7"/>
          <p:cNvSpPr txBox="1"/>
          <p:nvPr>
            <p:ph type="title"/>
          </p:nvPr>
        </p:nvSpPr>
        <p:spPr>
          <a:xfrm>
            <a:off x="311700" y="555600"/>
            <a:ext cx="2808000" cy="755775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/>
        </p:txBody>
      </p:sp>
      <p:sp>
        <p:nvSpPr>
          <p:cNvPr id="36" name="Google Shape;36;p57"/>
          <p:cNvSpPr txBox="1"/>
          <p:nvPr>
            <p:ph idx="1" type="body"/>
          </p:nvPr>
        </p:nvSpPr>
        <p:spPr>
          <a:xfrm>
            <a:off x="311700" y="1389600"/>
            <a:ext cx="2808000" cy="317947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200"/>
            </a:lvl9pPr>
          </a:lstStyle>
          <a:p/>
        </p:txBody>
      </p:sp>
      <p:sp>
        <p:nvSpPr>
          <p:cNvPr id="37" name="Google Shape;37;p57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8"/>
          <p:cNvSpPr txBox="1"/>
          <p:nvPr>
            <p:ph type="title"/>
          </p:nvPr>
        </p:nvSpPr>
        <p:spPr>
          <a:xfrm>
            <a:off x="490250" y="450150"/>
            <a:ext cx="6367725" cy="4090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9pPr>
          </a:lstStyle>
          <a:p/>
        </p:txBody>
      </p:sp>
      <p:sp>
        <p:nvSpPr>
          <p:cNvPr id="40" name="Google Shape;40;p58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9"/>
          <p:cNvSpPr txBox="1"/>
          <p:nvPr>
            <p:ph type="title"/>
          </p:nvPr>
        </p:nvSpPr>
        <p:spPr>
          <a:xfrm>
            <a:off x="265500" y="1233175"/>
            <a:ext cx="4045275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9pPr>
          </a:lstStyle>
          <a:p/>
        </p:txBody>
      </p:sp>
      <p:sp>
        <p:nvSpPr>
          <p:cNvPr id="44" name="Google Shape;44;p59"/>
          <p:cNvSpPr txBox="1"/>
          <p:nvPr>
            <p:ph idx="1" type="subTitle"/>
          </p:nvPr>
        </p:nvSpPr>
        <p:spPr>
          <a:xfrm>
            <a:off x="265500" y="2803075"/>
            <a:ext cx="4045275" cy="123502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/>
        </p:txBody>
      </p:sp>
      <p:sp>
        <p:nvSpPr>
          <p:cNvPr id="45" name="Google Shape;45;p59"/>
          <p:cNvSpPr txBox="1"/>
          <p:nvPr>
            <p:ph idx="2" type="body"/>
          </p:nvPr>
        </p:nvSpPr>
        <p:spPr>
          <a:xfrm>
            <a:off x="4939500" y="724075"/>
            <a:ext cx="3836925" cy="3695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6" name="Google Shape;46;p59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2" type="sldNum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97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27"/>
          <p:cNvSpPr txBox="1"/>
          <p:nvPr>
            <p:ph idx="1" type="body"/>
          </p:nvPr>
        </p:nvSpPr>
        <p:spPr>
          <a:xfrm>
            <a:off x="457200" y="1200152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7"/>
          <p:cNvSpPr txBox="1"/>
          <p:nvPr>
            <p:ph idx="10" type="dt"/>
          </p:nvPr>
        </p:nvSpPr>
        <p:spPr>
          <a:xfrm>
            <a:off x="457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7"/>
          <p:cNvSpPr txBox="1"/>
          <p:nvPr>
            <p:ph idx="11" type="ftr"/>
          </p:nvPr>
        </p:nvSpPr>
        <p:spPr>
          <a:xfrm>
            <a:off x="3124200" y="4767265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2" type="sldNum"/>
          </p:nvPr>
        </p:nvSpPr>
        <p:spPr>
          <a:xfrm>
            <a:off x="6553200" y="4767265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9" Type="http://schemas.openxmlformats.org/officeDocument/2006/relationships/image" Target="../media/image39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31.png"/><Relationship Id="rId8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33.png"/><Relationship Id="rId8" Type="http://schemas.openxmlformats.org/officeDocument/2006/relationships/image" Target="../media/image5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37.png"/><Relationship Id="rId8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41.png"/><Relationship Id="rId8" Type="http://schemas.openxmlformats.org/officeDocument/2006/relationships/image" Target="../media/image52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9" Type="http://schemas.openxmlformats.org/officeDocument/2006/relationships/image" Target="../media/image5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54.png"/><Relationship Id="rId8" Type="http://schemas.openxmlformats.org/officeDocument/2006/relationships/image" Target="../media/image4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weather.gov/safety/lightning-toolkits" TargetMode="External"/><Relationship Id="rId10" Type="http://schemas.openxmlformats.org/officeDocument/2006/relationships/hyperlink" Target="http://www.weather.gov/skywarn" TargetMode="External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9" Type="http://schemas.openxmlformats.org/officeDocument/2006/relationships/hyperlink" Target="http://www.weather.gov/stormready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hyperlink" Target="mailto:charles.woodrum@noaa.gov" TargetMode="External"/><Relationship Id="rId8" Type="http://schemas.openxmlformats.org/officeDocument/2006/relationships/hyperlink" Target="https://www.weather.gov/wrn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4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23.png"/><Relationship Id="rId13" Type="http://schemas.openxmlformats.org/officeDocument/2006/relationships/image" Target="../media/image29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5.png"/><Relationship Id="rId8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1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9" Type="http://schemas.openxmlformats.org/officeDocument/2006/relationships/image" Target="../media/image1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22.png"/><Relationship Id="rId8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56.png"/><Relationship Id="rId13" Type="http://schemas.openxmlformats.org/officeDocument/2006/relationships/image" Target="../media/image36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9" Type="http://schemas.openxmlformats.org/officeDocument/2006/relationships/image" Target="../media/image30.png"/><Relationship Id="rId15" Type="http://schemas.openxmlformats.org/officeDocument/2006/relationships/image" Target="../media/image27.png"/><Relationship Id="rId14" Type="http://schemas.openxmlformats.org/officeDocument/2006/relationships/image" Target="../media/image35.png"/><Relationship Id="rId17" Type="http://schemas.openxmlformats.org/officeDocument/2006/relationships/image" Target="../media/image16.png"/><Relationship Id="rId16" Type="http://schemas.openxmlformats.org/officeDocument/2006/relationships/image" Target="../media/image4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45.png"/><Relationship Id="rId8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"/>
          <p:cNvPicPr preferRelativeResize="0"/>
          <p:nvPr/>
        </p:nvPicPr>
        <p:blipFill rotWithShape="1">
          <a:blip r:embed="rId3">
            <a:alphaModFix/>
          </a:blip>
          <a:srcRect b="24997" l="0" r="0" t="0"/>
          <a:stretch/>
        </p:blipFill>
        <p:spPr>
          <a:xfrm>
            <a:off x="-597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"/>
          <p:cNvSpPr txBox="1"/>
          <p:nvPr/>
        </p:nvSpPr>
        <p:spPr>
          <a:xfrm>
            <a:off x="-5850" y="1303631"/>
            <a:ext cx="91440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Lightning Safety Guide for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Sports and Special Events</a:t>
            </a:r>
            <a:endParaRPr b="1"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15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Charlie Woodrum</a:t>
            </a:r>
            <a:endParaRPr b="0" i="0" sz="15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Preparedness Lead</a:t>
            </a:r>
            <a:endParaRPr sz="15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National Weather Service Headquarters</a:t>
            </a:r>
            <a:endParaRPr b="0" i="0" sz="15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05" name="Google Shape;205;p2"/>
          <p:cNvSpPr txBox="1"/>
          <p:nvPr/>
        </p:nvSpPr>
        <p:spPr>
          <a:xfrm>
            <a:off x="1129403" y="4414664"/>
            <a:ext cx="6858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September 2nd</a:t>
            </a:r>
            <a:r>
              <a:rPr b="1" i="0" lang="en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2025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"/>
          <p:cNvSpPr/>
          <p:nvPr/>
        </p:nvSpPr>
        <p:spPr>
          <a:xfrm>
            <a:off x="424628" y="7618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8340" y="90065"/>
            <a:ext cx="85725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3795c068ae0_0_150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795c068ae0_0_150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Knowledge Base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g3795c068ae0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3795c068ae0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3795c068ae0_0_150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g3795c068ae0_0_1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3795c068ae0_0_150"/>
          <p:cNvPicPr preferRelativeResize="0"/>
          <p:nvPr/>
        </p:nvPicPr>
        <p:blipFill rotWithShape="1">
          <a:blip r:embed="rId7">
            <a:alphaModFix/>
          </a:blip>
          <a:srcRect b="12203" l="0" r="0" t="0"/>
          <a:stretch/>
        </p:blipFill>
        <p:spPr>
          <a:xfrm>
            <a:off x="3251450" y="927887"/>
            <a:ext cx="5362326" cy="17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3795c068ae0_0_1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0052" y="1322950"/>
            <a:ext cx="2704766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795c068ae0_0_1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30705" y="2903337"/>
            <a:ext cx="4003857" cy="178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3795c068ae0_0_150"/>
          <p:cNvSpPr txBox="1"/>
          <p:nvPr/>
        </p:nvSpPr>
        <p:spPr>
          <a:xfrm rot="-1625089">
            <a:off x="5015368" y="1173618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352" name="Google Shape;352;g3795c068ae0_0_150"/>
          <p:cNvSpPr txBox="1"/>
          <p:nvPr/>
        </p:nvSpPr>
        <p:spPr>
          <a:xfrm rot="-1625089">
            <a:off x="923955" y="2183243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353" name="Google Shape;353;g3795c068ae0_0_150"/>
          <p:cNvSpPr txBox="1"/>
          <p:nvPr/>
        </p:nvSpPr>
        <p:spPr>
          <a:xfrm rot="-1625089">
            <a:off x="5104393" y="3218781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g3795c068ae0_0_165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3795c068ae0_0_165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Detection and Prediction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3795c068ae0_0_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3795c068ae0_0_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3795c068ae0_0_165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g3795c068ae0_0_1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795c068ae0_0_165"/>
          <p:cNvPicPr preferRelativeResize="0"/>
          <p:nvPr/>
        </p:nvPicPr>
        <p:blipFill rotWithShape="1">
          <a:blip r:embed="rId7">
            <a:alphaModFix/>
          </a:blip>
          <a:srcRect b="0" l="0" r="33029" t="0"/>
          <a:stretch/>
        </p:blipFill>
        <p:spPr>
          <a:xfrm>
            <a:off x="425650" y="1059288"/>
            <a:ext cx="4519800" cy="33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3795c068ae0_0_1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49348" y="1031175"/>
            <a:ext cx="3570299" cy="342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3795c068ae0_0_165"/>
          <p:cNvSpPr txBox="1"/>
          <p:nvPr/>
        </p:nvSpPr>
        <p:spPr>
          <a:xfrm rot="-1625089">
            <a:off x="1799368" y="2009581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368" name="Google Shape;368;g3795c068ae0_0_165"/>
          <p:cNvSpPr txBox="1"/>
          <p:nvPr/>
        </p:nvSpPr>
        <p:spPr>
          <a:xfrm rot="-1625089">
            <a:off x="6384043" y="2066581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3795c068ae0_0_180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795c068ae0_0_180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Preparedness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g3795c068ae0_0_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795c068ae0_0_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3795c068ae0_0_180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g3795c068ae0_0_1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3795c068ae0_0_1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2600" y="951575"/>
            <a:ext cx="3000376" cy="37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795c068ae0_0_1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3525" y="1178913"/>
            <a:ext cx="3187666" cy="337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3795c068ae0_0_180"/>
          <p:cNvSpPr txBox="1"/>
          <p:nvPr/>
        </p:nvSpPr>
        <p:spPr>
          <a:xfrm rot="-1625089">
            <a:off x="2059130" y="2140956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383" name="Google Shape;383;g3795c068ae0_0_180"/>
          <p:cNvSpPr txBox="1"/>
          <p:nvPr/>
        </p:nvSpPr>
        <p:spPr>
          <a:xfrm rot="-1625089">
            <a:off x="6033593" y="2417031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"/>
          <p:cNvSpPr txBox="1"/>
          <p:nvPr/>
        </p:nvSpPr>
        <p:spPr>
          <a:xfrm>
            <a:off x="2286000" y="341875"/>
            <a:ext cx="5416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Actions - Radii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4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9325" y="1251450"/>
            <a:ext cx="5939249" cy="14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038" y="2933475"/>
            <a:ext cx="8963025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Lightning Radii - Actions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"/>
          <p:cNvSpPr txBox="1"/>
          <p:nvPr/>
        </p:nvSpPr>
        <p:spPr>
          <a:xfrm rot="-1625089">
            <a:off x="3520743" y="1390356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399" name="Google Shape;399;p4"/>
          <p:cNvSpPr txBox="1"/>
          <p:nvPr/>
        </p:nvSpPr>
        <p:spPr>
          <a:xfrm rot="-1625089">
            <a:off x="3796843" y="3087031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795c068ae0_0_269"/>
          <p:cNvSpPr txBox="1"/>
          <p:nvPr/>
        </p:nvSpPr>
        <p:spPr>
          <a:xfrm>
            <a:off x="2286000" y="341875"/>
            <a:ext cx="5416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Actions - Radii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g3795c068ae0_0_269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795c068ae0_0_2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3795c068ae0_0_2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795c068ae0_0_269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g3795c068ae0_0_2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3795c068ae0_0_269"/>
          <p:cNvSpPr txBox="1"/>
          <p:nvPr/>
        </p:nvSpPr>
        <p:spPr>
          <a:xfrm>
            <a:off x="2286000" y="341875"/>
            <a:ext cx="6724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Alignment</a:t>
            </a:r>
            <a:r>
              <a:rPr b="1" lang="en" sz="2100">
                <a:solidFill>
                  <a:schemeClr val="lt1"/>
                </a:solidFill>
              </a:rPr>
              <a:t> with Experimental Lightning Viewer Tool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3795c068ae0_0_2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86000" y="872525"/>
            <a:ext cx="6436326" cy="355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3795c068ae0_0_2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6000" y="3708395"/>
            <a:ext cx="502750" cy="6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3795c068ae0_0_2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2400" y="1384088"/>
            <a:ext cx="177165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3795c068ae0_0_2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1113" y="1812725"/>
            <a:ext cx="2094225" cy="39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795c068ae0_0_269"/>
          <p:cNvSpPr txBox="1"/>
          <p:nvPr/>
        </p:nvSpPr>
        <p:spPr>
          <a:xfrm>
            <a:off x="2240925" y="4417025"/>
            <a:ext cx="643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https://weather.ndc.nasa.gov/sport/lightning-viewer/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g3795c068ae0_0_255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3795c068ae0_0_255"/>
          <p:cNvSpPr txBox="1"/>
          <p:nvPr/>
        </p:nvSpPr>
        <p:spPr>
          <a:xfrm>
            <a:off x="2286000" y="341870"/>
            <a:ext cx="16221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Summary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3795c068ae0_0_2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795c068ae0_0_2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3795c068ae0_0_255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g3795c068ae0_0_2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3795c068ae0_0_255"/>
          <p:cNvSpPr txBox="1"/>
          <p:nvPr/>
        </p:nvSpPr>
        <p:spPr>
          <a:xfrm>
            <a:off x="348225" y="1227075"/>
            <a:ext cx="8413800" cy="3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Safety Guide release this Fall - coming soon!  </a:t>
            </a:r>
            <a:b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Look for more potential NCAA guidance updates in the next year.  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After the release, next step is to work directly with the college </a:t>
            </a: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conferences</a:t>
            </a: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make sure they are aware of the guidance updates.</a:t>
            </a:r>
            <a:b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 us educate and inform, from little league baseball to MLB!</a:t>
            </a:r>
            <a:endParaRPr b="0" i="0" sz="2734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18"/>
          <p:cNvPicPr preferRelativeResize="0"/>
          <p:nvPr/>
        </p:nvPicPr>
        <p:blipFill rotWithShape="1">
          <a:blip r:embed="rId3">
            <a:alphaModFix/>
          </a:blip>
          <a:srcRect b="24997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8"/>
          <p:cNvSpPr txBox="1"/>
          <p:nvPr/>
        </p:nvSpPr>
        <p:spPr>
          <a:xfrm>
            <a:off x="2286000" y="341870"/>
            <a:ext cx="16221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8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8"/>
          <p:cNvSpPr txBox="1"/>
          <p:nvPr/>
        </p:nvSpPr>
        <p:spPr>
          <a:xfrm>
            <a:off x="6825" y="1203600"/>
            <a:ext cx="91941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 - Charlie Woodrum, </a:t>
            </a:r>
            <a:r>
              <a:rPr b="0" i="0" lang="en" sz="2400" u="sng" cap="none" strike="noStrike">
                <a:solidFill>
                  <a:srgbClr val="C9DAF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charles.woodrum@noaa.gov</a:t>
            </a: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8"/>
          <p:cNvSpPr txBox="1"/>
          <p:nvPr/>
        </p:nvSpPr>
        <p:spPr>
          <a:xfrm>
            <a:off x="56870" y="3498800"/>
            <a:ext cx="9144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www.weather.gov/wrn/</a:t>
            </a:r>
            <a:endParaRPr b="0" i="0" sz="1400" u="none" cap="none" strike="noStrike">
              <a:solidFill>
                <a:srgbClr val="C9DAF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www.weather.gov/stormready</a:t>
            </a:r>
            <a:endParaRPr b="0" i="0" sz="1400" u="none" cap="none" strike="noStrike">
              <a:solidFill>
                <a:srgbClr val="C9DAF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www.weather.gov/skywarn</a:t>
            </a:r>
            <a:endParaRPr b="0" i="0" sz="1400" u="none" cap="none" strike="noStrike">
              <a:solidFill>
                <a:srgbClr val="C9DAF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www.weather.gov/safety/lightning-toolkits</a:t>
            </a:r>
            <a:r>
              <a:rPr b="0" i="0" lang="en" sz="1400" u="none" cap="none" strike="noStrike">
                <a:solidFill>
                  <a:srgbClr val="C9DAF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C9DAF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527813" y="2437564"/>
            <a:ext cx="2102024" cy="689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49411"/>
              </a:scheme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3795c068ae0_0_5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795c068ae0_0_5"/>
          <p:cNvSpPr txBox="1"/>
          <p:nvPr/>
        </p:nvSpPr>
        <p:spPr>
          <a:xfrm>
            <a:off x="2286000" y="341875"/>
            <a:ext cx="5584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Outline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g3795c068ae0_0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795c068ae0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3795c068ae0_0_5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g3795c068ae0_0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795c068ae0_0_5"/>
          <p:cNvSpPr txBox="1"/>
          <p:nvPr/>
        </p:nvSpPr>
        <p:spPr>
          <a:xfrm>
            <a:off x="576831" y="1227070"/>
            <a:ext cx="8243400" cy="3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Background - Lightning Safety Toolkit</a:t>
            </a:r>
            <a:b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Partnerships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Guidelines</a:t>
            </a:r>
            <a:b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Radii - Actions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i="0" sz="2734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3795c068ae0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6658" y="1681327"/>
            <a:ext cx="5008394" cy="28171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795c068ae0_0_5"/>
          <p:cNvSpPr txBox="1"/>
          <p:nvPr/>
        </p:nvSpPr>
        <p:spPr>
          <a:xfrm>
            <a:off x="3576725" y="4478425"/>
            <a:ext cx="66426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</a:rPr>
              <a:t>Image:</a:t>
            </a:r>
            <a:r>
              <a:rPr lang="en" sz="800">
                <a:solidFill>
                  <a:schemeClr val="lt1"/>
                </a:solidFill>
              </a:rPr>
              <a:t> A thunderstorm approaches Jones AT&amp;T Stadium on August 30, 2025. (</a:t>
            </a:r>
            <a:r>
              <a:rPr lang="en" sz="800">
                <a:solidFill>
                  <a:schemeClr val="lt1"/>
                </a:solidFill>
              </a:rPr>
              <a:t>Credit: KCBD, Andrew Wood</a:t>
            </a:r>
            <a:r>
              <a:rPr lang="en" sz="800">
                <a:solidFill>
                  <a:schemeClr val="lt1"/>
                </a:solidFill>
              </a:rPr>
              <a:t> )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37a5b6566db_0_0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7a5b6566db_0_0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Why is this important?  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g37a5b6566db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7a5b6566db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7a5b6566db_0_0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g37a5b6566db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7a5b6566db_0_0"/>
          <p:cNvPicPr preferRelativeResize="0"/>
          <p:nvPr/>
        </p:nvPicPr>
        <p:blipFill rotWithShape="1">
          <a:blip r:embed="rId7">
            <a:alphaModFix/>
          </a:blip>
          <a:srcRect b="0" l="0" r="0" t="6916"/>
          <a:stretch/>
        </p:blipFill>
        <p:spPr>
          <a:xfrm>
            <a:off x="1181500" y="1052588"/>
            <a:ext cx="6662734" cy="347388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37a5b6566db_0_0"/>
          <p:cNvSpPr txBox="1"/>
          <p:nvPr/>
        </p:nvSpPr>
        <p:spPr>
          <a:xfrm>
            <a:off x="1201625" y="4493225"/>
            <a:ext cx="66426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</a:rPr>
              <a:t>Image:</a:t>
            </a:r>
            <a:r>
              <a:rPr lang="en" sz="1000">
                <a:solidFill>
                  <a:schemeClr val="lt1"/>
                </a:solidFill>
              </a:rPr>
              <a:t> Television </a:t>
            </a:r>
            <a:r>
              <a:rPr lang="en" sz="1000">
                <a:solidFill>
                  <a:schemeClr val="lt1"/>
                </a:solidFill>
              </a:rPr>
              <a:t>coverage</a:t>
            </a:r>
            <a:r>
              <a:rPr lang="en" sz="1000">
                <a:solidFill>
                  <a:schemeClr val="lt1"/>
                </a:solidFill>
              </a:rPr>
              <a:t> of the UTSA-Texas A&amp;M game on August 30, 2025 (Credit: ESPN)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3795c068ae0_0_66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795c068ae0_0_66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Lightning Safety Toolkit for Outdoor Venues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795c068ae0_0_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795c068ae0_0_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795c068ae0_0_66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g3795c068ae0_0_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795c068ae0_0_66"/>
          <p:cNvSpPr txBox="1"/>
          <p:nvPr/>
        </p:nvSpPr>
        <p:spPr>
          <a:xfrm>
            <a:off x="4572000" y="938950"/>
            <a:ext cx="4374000" cy="3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Toolkit refreshed in 2023 in coordination with venue managers and organizations:</a:t>
            </a:r>
            <a:endParaRPr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Stadium Managers                                                       Association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Philadelphia Eagles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Houston Astros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Las Vegas Aviators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West Virginia University</a:t>
            </a:r>
            <a:b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</a:b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Font typeface="Lato"/>
              <a:buChar char="●"/>
            </a:pPr>
            <a:r>
              <a:rPr lang="en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Toolkit still divided up into key sections:</a:t>
            </a:r>
            <a:endParaRPr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Information Reception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Lato"/>
              <a:buChar char="■"/>
            </a:pPr>
            <a:r>
              <a:rPr lang="en" sz="11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Establish Weather Watcher</a:t>
            </a:r>
            <a:endParaRPr sz="11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Decision Support Standards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Lato"/>
              <a:buChar char="■"/>
            </a:pPr>
            <a:r>
              <a:rPr lang="en" sz="11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Lightning Radii (8/12/15 miles)</a:t>
            </a:r>
            <a:endParaRPr sz="11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Public Notification Plan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Lato"/>
              <a:buChar char="■"/>
            </a:pPr>
            <a:r>
              <a:rPr lang="en" sz="11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Includes pre-canned statements</a:t>
            </a:r>
            <a:endParaRPr sz="11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Protection Program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Lato"/>
              <a:buChar char="■"/>
            </a:pPr>
            <a:r>
              <a:rPr lang="en" sz="11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Identify fully-enclosed structures</a:t>
            </a:r>
            <a:endParaRPr sz="11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Safety/Education/Preparedness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200"/>
              <a:buFont typeface="Lato"/>
              <a:buChar char="○"/>
            </a:pPr>
            <a:r>
              <a:rPr lang="en" sz="1200">
                <a:solidFill>
                  <a:srgbClr val="EFEFEF"/>
                </a:solidFill>
                <a:latin typeface="Lato"/>
                <a:ea typeface="Lato"/>
                <a:cs typeface="Lato"/>
                <a:sym typeface="Lato"/>
              </a:rPr>
              <a:t>Checklists </a:t>
            </a:r>
            <a:endParaRPr sz="1200">
              <a:solidFill>
                <a:srgbClr val="EFEFE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8" name="Google Shape;248;g3795c068ae0_0_66"/>
          <p:cNvPicPr preferRelativeResize="0"/>
          <p:nvPr/>
        </p:nvPicPr>
        <p:blipFill rotWithShape="1">
          <a:blip r:embed="rId7">
            <a:alphaModFix/>
          </a:blip>
          <a:srcRect b="179" l="0" r="0" t="189"/>
          <a:stretch/>
        </p:blipFill>
        <p:spPr>
          <a:xfrm>
            <a:off x="614528" y="1068034"/>
            <a:ext cx="3615239" cy="3545248"/>
          </a:xfrm>
          <a:prstGeom prst="rect">
            <a:avLst/>
          </a:prstGeom>
          <a:noFill/>
          <a:ln cap="flat" cmpd="sng" w="180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3795c068ae0_0_81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3795c068ae0_0_81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Key Partnerships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g3795c068ae0_0_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3795c068ae0_0_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795c068ae0_0_81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g3795c068ae0_0_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3795c068ae0_0_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4600" y="1119501"/>
            <a:ext cx="1851249" cy="185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795c068ae0_0_81"/>
          <p:cNvPicPr preferRelativeResize="0"/>
          <p:nvPr/>
        </p:nvPicPr>
        <p:blipFill rotWithShape="1">
          <a:blip r:embed="rId8">
            <a:alphaModFix/>
          </a:blip>
          <a:srcRect b="35662" l="0" r="0" t="36413"/>
          <a:stretch/>
        </p:blipFill>
        <p:spPr>
          <a:xfrm>
            <a:off x="3559300" y="1510022"/>
            <a:ext cx="4762500" cy="8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3795c068ae0_0_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5125" y="3355975"/>
            <a:ext cx="2403900" cy="1201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94000"/>
              </a:srgbClr>
            </a:outerShdw>
          </a:effectLst>
        </p:spPr>
      </p:pic>
      <p:pic>
        <p:nvPicPr>
          <p:cNvPr id="263" name="Google Shape;263;g3795c068ae0_0_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39275" y="3355963"/>
            <a:ext cx="41910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795c068ae0_0_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74068" y="3047627"/>
            <a:ext cx="1575100" cy="132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3795c068ae0_0_203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795c068ae0_0_203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Key NCAA Guidance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g3795c068ae0_0_2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3795c068ae0_0_2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3795c068ae0_0_203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g3795c068ae0_0_2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3795c068ae0_0_2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10450" y="1160139"/>
            <a:ext cx="3354250" cy="14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795c068ae0_0_2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32775" y="1389699"/>
            <a:ext cx="3744935" cy="11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3795c068ae0_0_2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950" y="1084951"/>
            <a:ext cx="1851249" cy="185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795c068ae0_0_203"/>
          <p:cNvPicPr preferRelativeResize="0"/>
          <p:nvPr/>
        </p:nvPicPr>
        <p:blipFill rotWithShape="1">
          <a:blip r:embed="rId10">
            <a:alphaModFix/>
          </a:blip>
          <a:srcRect b="0" l="0" r="0" t="27724"/>
          <a:stretch/>
        </p:blipFill>
        <p:spPr>
          <a:xfrm>
            <a:off x="1707400" y="2777963"/>
            <a:ext cx="3952875" cy="3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3795c068ae0_0_20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95550" y="1237696"/>
            <a:ext cx="3002525" cy="210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795c068ae0_0_20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06720" y="3170346"/>
            <a:ext cx="3354251" cy="15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795c068ae0_0_20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96763" y="2731950"/>
            <a:ext cx="2016949" cy="201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795c068ae0_0_231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795c068ae0_0_231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Key NCAA Guidance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795c068ae0_0_2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795c068ae0_0_2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795c068ae0_0_231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g3795c068ae0_0_2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3795c068ae0_0_2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5624" y="1977200"/>
            <a:ext cx="2350626" cy="233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3795c068ae0_0_2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0267" y="1315250"/>
            <a:ext cx="1851250" cy="45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795c068ae0_0_2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950" y="1084951"/>
            <a:ext cx="1851249" cy="185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795c068ae0_0_2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89700" y="921725"/>
            <a:ext cx="2600513" cy="364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795c068ae0_0_2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67650" y="2924958"/>
            <a:ext cx="2350625" cy="1354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3795c068ae0_0_2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76775" y="1977200"/>
            <a:ext cx="2393400" cy="7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795c068ae0_0_98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3795c068ae0_0_98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Venue and Weather Experts Come Together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g3795c068ae0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3795c068ae0_0_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795c068ae0_0_98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g3795c068ae0_0_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795c068ae0_0_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425" y="1282659"/>
            <a:ext cx="3333851" cy="31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795c068ae0_0_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3425" y="951575"/>
            <a:ext cx="1196999" cy="119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3795c068ae0_0_9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97563" y="1015622"/>
            <a:ext cx="1197000" cy="119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3795c068ae0_0_9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77493" y="2477225"/>
            <a:ext cx="1452924" cy="10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3795c068ae0_0_9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23075" y="3903314"/>
            <a:ext cx="1616150" cy="562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A4C2F4">
                <a:alpha val="84000"/>
              </a:srgbClr>
            </a:outerShdw>
          </a:effectLst>
        </p:spPr>
      </p:pic>
      <p:pic>
        <p:nvPicPr>
          <p:cNvPr id="316" name="Google Shape;316;g3795c068ae0_0_9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25889" y="2533550"/>
            <a:ext cx="686586" cy="8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3795c068ae0_0_9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95438" y="2444525"/>
            <a:ext cx="1071525" cy="1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795c068ae0_0_9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69613" y="3804217"/>
            <a:ext cx="1452926" cy="61216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EFEFE"/>
            </a:outerShdw>
          </a:effectLst>
        </p:spPr>
      </p:pic>
      <p:pic>
        <p:nvPicPr>
          <p:cNvPr id="319" name="Google Shape;319;g3795c068ae0_0_9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009851" y="2525949"/>
            <a:ext cx="992901" cy="99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795c068ae0_0_9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04998" y="3812061"/>
            <a:ext cx="967500" cy="88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795c068ae0_0_9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071975" y="1016914"/>
            <a:ext cx="142112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3795c068ae0_0_98"/>
          <p:cNvSpPr txBox="1"/>
          <p:nvPr/>
        </p:nvSpPr>
        <p:spPr>
          <a:xfrm rot="-1625089">
            <a:off x="1166118" y="2529406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3795c068ae0_0_127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-51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3795c068ae0_0_127"/>
          <p:cNvSpPr txBox="1"/>
          <p:nvPr/>
        </p:nvSpPr>
        <p:spPr>
          <a:xfrm>
            <a:off x="2286000" y="341875"/>
            <a:ext cx="5848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100">
                <a:solidFill>
                  <a:schemeClr val="lt1"/>
                </a:solidFill>
              </a:rPr>
              <a:t>Guide Outline</a:t>
            </a:r>
            <a:endParaRPr b="1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g3795c068ae0_0_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4" y="4756543"/>
            <a:ext cx="9144002" cy="3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3795c068ae0_0_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332" y="85843"/>
            <a:ext cx="885707" cy="88570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795c068ae0_0_127"/>
          <p:cNvSpPr/>
          <p:nvPr/>
        </p:nvSpPr>
        <p:spPr>
          <a:xfrm>
            <a:off x="408828" y="75139"/>
            <a:ext cx="884700" cy="88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g3795c068ae0_0_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640" y="94315"/>
            <a:ext cx="8572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3795c068ae0_0_127"/>
          <p:cNvSpPr txBox="1"/>
          <p:nvPr/>
        </p:nvSpPr>
        <p:spPr>
          <a:xfrm>
            <a:off x="576831" y="1455670"/>
            <a:ext cx="8243400" cy="3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Executive Summary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Knowledge Base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Detection and Prediction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Preparedness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Government Support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i="0" sz="2734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g3795c068ae0_0_1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6024" y="1277825"/>
            <a:ext cx="4027874" cy="28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795c068ae0_0_127"/>
          <p:cNvSpPr txBox="1"/>
          <p:nvPr/>
        </p:nvSpPr>
        <p:spPr>
          <a:xfrm rot="-1625089">
            <a:off x="5881193" y="2264631"/>
            <a:ext cx="1656458" cy="11243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</a:rPr>
              <a:t>Preview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